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sldIdLst>
    <p:sldId id="291" r:id="rId2"/>
    <p:sldId id="317" r:id="rId3"/>
    <p:sldId id="308" r:id="rId4"/>
    <p:sldId id="257" r:id="rId5"/>
    <p:sldId id="309" r:id="rId6"/>
    <p:sldId id="310" r:id="rId7"/>
    <p:sldId id="311" r:id="rId8"/>
    <p:sldId id="312" r:id="rId9"/>
    <p:sldId id="313" r:id="rId10"/>
    <p:sldId id="314" r:id="rId11"/>
    <p:sldId id="318" r:id="rId12"/>
    <p:sldId id="269" r:id="rId13"/>
    <p:sldId id="256" r:id="rId14"/>
    <p:sldId id="258" r:id="rId15"/>
    <p:sldId id="270" r:id="rId16"/>
    <p:sldId id="276" r:id="rId17"/>
    <p:sldId id="259" r:id="rId18"/>
    <p:sldId id="271" r:id="rId19"/>
    <p:sldId id="272" r:id="rId20"/>
    <p:sldId id="273" r:id="rId21"/>
    <p:sldId id="281" r:id="rId22"/>
    <p:sldId id="278" r:id="rId23"/>
    <p:sldId id="274" r:id="rId24"/>
    <p:sldId id="275" r:id="rId25"/>
    <p:sldId id="279" r:id="rId26"/>
    <p:sldId id="282" r:id="rId27"/>
    <p:sldId id="260" r:id="rId28"/>
    <p:sldId id="28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19" r:id="rId55"/>
    <p:sldId id="320" r:id="rId56"/>
    <p:sldId id="321" r:id="rId57"/>
    <p:sldId id="322" r:id="rId58"/>
    <p:sldId id="323" r:id="rId59"/>
    <p:sldId id="326" r:id="rId60"/>
    <p:sldId id="328" r:id="rId61"/>
    <p:sldId id="329" r:id="rId62"/>
    <p:sldId id="330" r:id="rId63"/>
    <p:sldId id="268" r:id="rId64"/>
    <p:sldId id="331" r:id="rId65"/>
    <p:sldId id="332" r:id="rId66"/>
    <p:sldId id="333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34" r:id="rId77"/>
    <p:sldId id="307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480B7-BA09-4283-A3BE-2393AE59C51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6001B-5BFE-4A98-AC2F-3FBE9936A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79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2A09-6A87-454D-BC98-5E17244D4BB6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59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22E31-FA5A-4048-8AE5-B23E9D26565D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08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1B7CA-8C6D-4283-86CC-6A7834BBB569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91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6ED1-2CF7-41B6-84D4-EDECFA4EFBE4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>
                <a:solidFill>
                  <a:srgbClr val="0000FF"/>
                </a:solidFill>
                <a:latin typeface="Bookman Old Style" panose="02050604050505020204" pitchFamily="18" charset="0"/>
              </a:defRPr>
            </a:lvl1pPr>
          </a:lstStyle>
          <a:p>
            <a:fld id="{FDA47105-3EDA-405E-AF16-11AA508C1A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2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3250-9B4D-4BD7-90F6-AAAE37BB0E05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72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EBEB-BFB4-4C8E-8FB2-2787F58D60F9}" type="datetime1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93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4881-7F53-4E7B-A337-2ABCFDF50FB0}" type="datetime1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47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FC76-2F39-4E8B-B0EB-E03A5104B03B}" type="datetime1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52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B7D06-8401-4594-B8E9-DE9D64858BF6}" type="datetime1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47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5B8D-1E68-4447-B93F-EEA5EFFE5CC8}" type="datetime1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03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6ECD-9E35-430E-810F-C3C7E05A5822}" type="datetime1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39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9BFE4-BC06-49E8-BBCB-7ABFBE3CB4C3}" type="datetime1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FF"/>
                </a:solidFill>
                <a:highlight>
                  <a:srgbClr val="FFFF00"/>
                </a:highlight>
                <a:latin typeface="Aharoni" panose="020B0604020202020204" pitchFamily="2" charset="-79"/>
                <a:cs typeface="Aharoni" panose="020B0604020202020204" pitchFamily="2" charset="-79"/>
              </a:defRPr>
            </a:lvl1pPr>
          </a:lstStyle>
          <a:p>
            <a:fld id="{FDA47105-3EDA-405E-AF16-11AA508C1A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66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studio.com/products/rstudio/download/#download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3944" y="804328"/>
            <a:ext cx="6267422" cy="12154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Analytics using R Programming </a:t>
            </a:r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8F73BB66-611B-4793-B1BD-21B18BDE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98" y="675240"/>
            <a:ext cx="3580030" cy="21211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611" name="Picture 11" descr="Image result for Python and R Jupyter Logo Data Science"/>
          <p:cNvPicPr>
            <a:picLocks noChangeAspect="1" noChangeArrowheads="1"/>
          </p:cNvPicPr>
          <p:nvPr/>
        </p:nvPicPr>
        <p:blipFill rotWithShape="1">
          <a:blip r:embed="rId3" cstate="print"/>
          <a:srcRect r="17679" b="23077"/>
          <a:stretch/>
        </p:blipFill>
        <p:spPr bwMode="auto">
          <a:xfrm>
            <a:off x="8957135" y="3665344"/>
            <a:ext cx="1953356" cy="140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602" name="AutoShape 2" descr="AC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4" name="AutoShape 4" descr="AC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FA1A0-C522-4C0C-83EE-C0E469DE3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48" y="257918"/>
            <a:ext cx="11631852" cy="604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91831-06FC-4C00-A823-66ABE91956CD}"/>
              </a:ext>
            </a:extLst>
          </p:cNvPr>
          <p:cNvSpPr txBox="1"/>
          <p:nvPr/>
        </p:nvSpPr>
        <p:spPr>
          <a:xfrm>
            <a:off x="2500" y="212948"/>
            <a:ext cx="12189500" cy="45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Bookman Old Style" panose="02050604050505020204" pitchFamily="18" charset="0"/>
              </a:rPr>
              <a:t>What is the types of Data in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121687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Image result for Python and R Jupyter Logo Data Science">
            <a:extLst>
              <a:ext uri="{FF2B5EF4-FFF2-40B4-BE49-F238E27FC236}">
                <a16:creationId xmlns:a16="http://schemas.microsoft.com/office/drawing/2014/main" id="{491471B2-111E-4063-B5B8-EA9F46AE7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17679" b="23077"/>
          <a:stretch/>
        </p:blipFill>
        <p:spPr bwMode="auto">
          <a:xfrm>
            <a:off x="4016237" y="1703194"/>
            <a:ext cx="4159526" cy="29831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27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E7BC12-9D83-4C34-934A-D4791921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16" y="1301925"/>
            <a:ext cx="8885248" cy="4709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17143-1265-4208-AA10-3CE2E988C1E0}"/>
              </a:ext>
            </a:extLst>
          </p:cNvPr>
          <p:cNvSpPr txBox="1"/>
          <p:nvPr/>
        </p:nvSpPr>
        <p:spPr>
          <a:xfrm>
            <a:off x="2500" y="164892"/>
            <a:ext cx="121895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latin typeface="Bookman Old Style" panose="02050604050505020204" pitchFamily="18" charset="0"/>
              </a:rPr>
              <a:t>History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81659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3EEBC8-113A-43B0-8A2F-ED06811201F1}"/>
              </a:ext>
            </a:extLst>
          </p:cNvPr>
          <p:cNvSpPr txBox="1"/>
          <p:nvPr/>
        </p:nvSpPr>
        <p:spPr>
          <a:xfrm>
            <a:off x="942535" y="576775"/>
            <a:ext cx="10830365" cy="612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History  </a:t>
            </a:r>
          </a:p>
          <a:p>
            <a:pPr marL="342900" indent="-342900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latin typeface="Bookman Old Style" panose="02050604050505020204" pitchFamily="18" charset="0"/>
              </a:rPr>
              <a:t>R is a programming language and software environment for statistical analysis, graphics representation and reporting. </a:t>
            </a:r>
          </a:p>
          <a:p>
            <a:pPr marL="342900" indent="-342900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latin typeface="Bookman Old Style" panose="02050604050505020204" pitchFamily="18" charset="0"/>
              </a:rPr>
              <a:t>R was created by Ross Ihaka and Robert Gentleman at the University of Auckland, New Zealand. </a:t>
            </a:r>
          </a:p>
          <a:p>
            <a:pPr marL="342900" indent="-342900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latin typeface="Bookman Old Style" panose="02050604050505020204" pitchFamily="18" charset="0"/>
              </a:rPr>
              <a:t>R is freely available under the GNU General Public License. </a:t>
            </a:r>
          </a:p>
          <a:p>
            <a:pPr marL="342900" indent="-342900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latin typeface="Bookman Old Style" panose="02050604050505020204" pitchFamily="18" charset="0"/>
              </a:rPr>
              <a:t>R provided for various operating systems like Linux, Windows and Mac. </a:t>
            </a:r>
          </a:p>
          <a:p>
            <a:pPr marL="342900" indent="-342900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latin typeface="Bookman Old Style" panose="02050604050505020204" pitchFamily="18" charset="0"/>
              </a:rPr>
              <a:t>This programming language was named </a:t>
            </a:r>
            <a:r>
              <a:rPr lang="en-US" sz="2400" b="1" dirty="0">
                <a:latin typeface="Bookman Old Style" panose="02050604050505020204" pitchFamily="18" charset="0"/>
              </a:rPr>
              <a:t>R</a:t>
            </a:r>
            <a:r>
              <a:rPr lang="en-US" sz="2400" dirty="0">
                <a:latin typeface="Bookman Old Style" panose="02050604050505020204" pitchFamily="18" charset="0"/>
              </a:rPr>
              <a:t>, based on the first letter of first name of the two R authors (Robert Gentleman and Ross Ihaka).</a:t>
            </a:r>
          </a:p>
        </p:txBody>
      </p:sp>
    </p:spTree>
    <p:extLst>
      <p:ext uri="{BB962C8B-B14F-4D97-AF65-F5344CB8AC3E}">
        <p14:creationId xmlns:p14="http://schemas.microsoft.com/office/powerpoint/2010/main" val="216945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3079E1-9F1C-4884-8B3C-24C5CE62529E}"/>
              </a:ext>
            </a:extLst>
          </p:cNvPr>
          <p:cNvSpPr txBox="1"/>
          <p:nvPr/>
        </p:nvSpPr>
        <p:spPr>
          <a:xfrm>
            <a:off x="457200" y="342901"/>
            <a:ext cx="11239500" cy="441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3900" indent="-723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R play on the name of the Bell Labs Language </a:t>
            </a:r>
            <a:r>
              <a:rPr lang="en-US" sz="2400" b="1" dirty="0">
                <a:latin typeface="Bookman Old Style" panose="02050604050505020204" pitchFamily="18" charset="0"/>
              </a:rPr>
              <a:t>S</a:t>
            </a:r>
            <a:r>
              <a:rPr lang="en-US" sz="2400" dirty="0">
                <a:latin typeface="Bookman Old Style" panose="02050604050505020204" pitchFamily="18" charset="0"/>
              </a:rPr>
              <a:t>.</a:t>
            </a:r>
            <a:endParaRPr lang="en-IN" sz="2400" dirty="0">
              <a:latin typeface="Bookman Old Style" panose="02050604050505020204" pitchFamily="18" charset="0"/>
            </a:endParaRPr>
          </a:p>
          <a:p>
            <a:pPr marL="723900" indent="-723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R was initially written at the Department of Statistics of the University of Auckland in Auckland, New Zealand. </a:t>
            </a:r>
          </a:p>
          <a:p>
            <a:pPr marL="723900" indent="-723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R made its first appearance in 1993.</a:t>
            </a:r>
          </a:p>
          <a:p>
            <a:pPr marL="723900" indent="-723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Since mid-1997 there has been a core group (the "R Core Team") who can modify the R source code archive.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30BC6-6FEC-43BA-A940-6134D6CE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5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DA8C23-2B21-476F-AFFB-986B6D2FC809}"/>
              </a:ext>
            </a:extLst>
          </p:cNvPr>
          <p:cNvSpPr txBox="1"/>
          <p:nvPr/>
        </p:nvSpPr>
        <p:spPr>
          <a:xfrm>
            <a:off x="254000" y="0"/>
            <a:ext cx="11836400" cy="6636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effectLst/>
                <a:latin typeface="Bookman Old Style" panose="02050604050505020204" pitchFamily="18" charset="0"/>
              </a:rPr>
              <a:t>Why Learn R Programming Language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With R, you can perform statistical analysis, data analysis as well as machine learning. 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We can create objects, functions and packages in it. 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R is platform-independent and can be used across multiple operating systems. 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R is free owing to its open-source GNU licensing and can be installed by anyone.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>
                <a:effectLst/>
                <a:latin typeface="Bookman Old Style" panose="02050604050505020204" pitchFamily="18" charset="0"/>
              </a:rPr>
              <a:t>R consists of a robust collection of graphical libraries like </a:t>
            </a:r>
            <a:r>
              <a:rPr lang="en-US" sz="2200" b="0" i="1" dirty="0">
                <a:effectLst/>
                <a:latin typeface="Bookman Old Style" panose="02050604050505020204" pitchFamily="18" charset="0"/>
              </a:rPr>
              <a:t>ggplot2, </a:t>
            </a:r>
            <a:r>
              <a:rPr lang="en-US" sz="2200" b="0" i="1" dirty="0" err="1">
                <a:effectLst/>
                <a:latin typeface="Bookman Old Style" panose="02050604050505020204" pitchFamily="18" charset="0"/>
              </a:rPr>
              <a:t>plotly</a:t>
            </a:r>
            <a:r>
              <a:rPr lang="en-US" sz="2200" b="0" dirty="0">
                <a:effectLst/>
                <a:latin typeface="Bookman Old Style" panose="02050604050505020204" pitchFamily="18" charset="0"/>
              </a:rPr>
              <a:t> and many more.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>
                <a:effectLst/>
                <a:latin typeface="Bookman Old Style" panose="02050604050505020204" pitchFamily="18" charset="0"/>
              </a:rPr>
              <a:t>R is most widely used by the various industries like health, finance, banking, manufacturing and many more.</a:t>
            </a:r>
            <a:endParaRPr lang="en-US" sz="2200" dirty="0">
              <a:latin typeface="Bookman Old Style" panose="02050604050505020204" pitchFamily="18" charset="0"/>
            </a:endParaRP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There are about 2 million job openings for R programmers worldwide. </a:t>
            </a:r>
          </a:p>
          <a:p>
            <a:pPr marL="5334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Companies hire R programmers for many roles like data analysts, business analysts, data visualization experts, and business intelligence experts.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886DE-6F8A-48D9-A090-2F748B19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02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rking, sitting, table, parked&#10;&#10;Description automatically generated">
            <a:extLst>
              <a:ext uri="{FF2B5EF4-FFF2-40B4-BE49-F238E27FC236}">
                <a16:creationId xmlns:a16="http://schemas.microsoft.com/office/drawing/2014/main" id="{18877C14-6472-4B99-9D90-87A61F8A2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1" y="742338"/>
            <a:ext cx="10175018" cy="53733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2E7C0-BC6C-4075-B003-066F2A40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33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B3988-E020-40A0-BB4A-99AAD20C0151}"/>
              </a:ext>
            </a:extLst>
          </p:cNvPr>
          <p:cNvSpPr txBox="1"/>
          <p:nvPr/>
        </p:nvSpPr>
        <p:spPr>
          <a:xfrm>
            <a:off x="323850" y="0"/>
            <a:ext cx="11182350" cy="667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Features of R</a:t>
            </a:r>
          </a:p>
          <a:p>
            <a:pPr marL="723900" indent="-6286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As stated earlier, R is a programming language and software environment for statistical analysis, graphics representation and reporting. The following are the important features of R −</a:t>
            </a:r>
          </a:p>
          <a:p>
            <a:pPr marL="723900" indent="-6286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R is a well-developed, simple and effective programming language which includes conditionals, loops, user defined recursive functions and input and output facilities.</a:t>
            </a:r>
          </a:p>
          <a:p>
            <a:pPr marL="723900" indent="-6286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R has an effective data handling and storage facility,</a:t>
            </a:r>
          </a:p>
          <a:p>
            <a:pPr marL="723900" indent="-6286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R provides a suite of operators for calculations on arrays, lists, vectors and matrices.</a:t>
            </a:r>
          </a:p>
          <a:p>
            <a:pPr marL="723900" indent="-6286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R provides a large, coherent and integrated collection of tools for data analysis.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91341-25B9-41C5-B840-E4DDF340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42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E03D5D-40E4-43DE-85CB-F678BCE37C98}"/>
              </a:ext>
            </a:extLst>
          </p:cNvPr>
          <p:cNvSpPr txBox="1"/>
          <p:nvPr/>
        </p:nvSpPr>
        <p:spPr>
          <a:xfrm>
            <a:off x="256674" y="117693"/>
            <a:ext cx="11389894" cy="6503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effectLst/>
                <a:latin typeface="Bookman Old Style" panose="02050604050505020204" pitchFamily="18" charset="0"/>
              </a:rPr>
              <a:t>How R is better than Other Technologies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There are certain unique aspects of R programming which makes it better in comparison with other technologies: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Graphical Libraries – </a:t>
            </a:r>
            <a:r>
              <a:rPr lang="en-US" sz="2000" dirty="0">
                <a:latin typeface="Bookman Old Style" panose="02050604050505020204" pitchFamily="18" charset="0"/>
              </a:rPr>
              <a:t>Libraries like ggplot2, </a:t>
            </a:r>
            <a:r>
              <a:rPr lang="en-US" sz="2000" dirty="0" err="1">
                <a:latin typeface="Bookman Old Style" panose="02050604050505020204" pitchFamily="18" charset="0"/>
              </a:rPr>
              <a:t>plotly</a:t>
            </a:r>
            <a:r>
              <a:rPr lang="en-US" sz="2000" dirty="0">
                <a:latin typeface="Bookman Old Style" panose="02050604050505020204" pitchFamily="18" charset="0"/>
              </a:rPr>
              <a:t> facilitate appealing libraries for making well-defined plots.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Availability / Cost</a:t>
            </a:r>
            <a:r>
              <a:rPr lang="en-US" sz="2000" dirty="0">
                <a:latin typeface="Bookman Old Style" panose="02050604050505020204" pitchFamily="18" charset="0"/>
              </a:rPr>
              <a:t> – R is completely free.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Advancement in Tool</a:t>
            </a:r>
            <a:r>
              <a:rPr lang="en-US" sz="2000" dirty="0">
                <a:latin typeface="Bookman Old Style" panose="02050604050505020204" pitchFamily="18" charset="0"/>
              </a:rPr>
              <a:t> – R supports various advanced tools and features that allow you to build robust statistical models.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Job Scenario</a:t>
            </a:r>
            <a:r>
              <a:rPr lang="en-US" sz="2000" dirty="0">
                <a:latin typeface="Bookman Old Style" panose="02050604050505020204" pitchFamily="18" charset="0"/>
              </a:rPr>
              <a:t> – The immense growth in Data Science and rise in demand, R has become the most in-demand programming language of the world today.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Customer Service Support and Community</a:t>
            </a:r>
            <a:r>
              <a:rPr lang="en-US" sz="2000" dirty="0">
                <a:latin typeface="Bookman Old Style" panose="02050604050505020204" pitchFamily="18" charset="0"/>
              </a:rPr>
              <a:t> – With R, you can enjoy strong community support.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 panose="02050604050505020204" pitchFamily="18" charset="0"/>
              </a:rPr>
              <a:t>Portability</a:t>
            </a:r>
            <a:r>
              <a:rPr lang="en-US" sz="2000" dirty="0">
                <a:latin typeface="Bookman Old Style" panose="02050604050505020204" pitchFamily="18" charset="0"/>
              </a:rPr>
              <a:t> – R is highly portable. Many different programming languages and software frameworks can easily combine with the R environment for the best results.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BD726-420D-4AA8-84A7-2ACFB489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2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F0A6A0-948E-4BC1-9AD2-10280BD8FF6E}"/>
              </a:ext>
            </a:extLst>
          </p:cNvPr>
          <p:cNvSpPr txBox="1"/>
          <p:nvPr/>
        </p:nvSpPr>
        <p:spPr>
          <a:xfrm>
            <a:off x="200526" y="160122"/>
            <a:ext cx="11790948" cy="667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Sourcing of R Script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effectLst/>
                <a:latin typeface="Bookman Old Style" panose="02050604050505020204" pitchFamily="18" charset="0"/>
              </a:rPr>
              <a:t>RStudio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RStudio is an </a:t>
            </a:r>
            <a:r>
              <a:rPr lang="en-US" sz="2400" b="1" dirty="0">
                <a:latin typeface="Bookman Old Style" panose="02050604050505020204" pitchFamily="18" charset="0"/>
              </a:rPr>
              <a:t>Integrated Development Environment</a:t>
            </a:r>
            <a:r>
              <a:rPr lang="en-US" sz="2400" dirty="0">
                <a:latin typeface="Bookman Old Style" panose="02050604050505020204" pitchFamily="18" charset="0"/>
              </a:rPr>
              <a:t> for R. 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It facilitates extensive code editing, development as well as various features.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Features of RStudio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RStudio provides various tools and features that allow you to boost your code productivity.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It can also be accessed over the web and is cross-platform in nature.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It facilitates automatic checking of updates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It provides support for recovery in case of file loss.</a:t>
            </a:r>
          </a:p>
          <a:p>
            <a:pPr marL="352425" indent="-3524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With RStudio, you can manage the data more efficiently.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3546E-4F81-49AD-B648-01342D8B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2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AA466851-774E-4F4F-9EBE-FFE250D49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1832587"/>
            <a:ext cx="5462546" cy="32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B5F8C4-C188-4063-A495-971DE7D0C24D}"/>
              </a:ext>
            </a:extLst>
          </p:cNvPr>
          <p:cNvSpPr txBox="1"/>
          <p:nvPr/>
        </p:nvSpPr>
        <p:spPr>
          <a:xfrm>
            <a:off x="320842" y="96255"/>
            <a:ext cx="11614484" cy="663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Components of RStudio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352425" indent="-35242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Bookman Old Style" panose="02050604050505020204" pitchFamily="18" charset="0"/>
              </a:rPr>
              <a:t>Source</a:t>
            </a:r>
            <a:r>
              <a:rPr lang="en-US" sz="2400" dirty="0">
                <a:latin typeface="Bookman Old Style" panose="02050604050505020204" pitchFamily="18" charset="0"/>
              </a:rPr>
              <a:t> – In the top left corner of the screen is the text editor that allows you to work within source scripting. You can enter multiple lines in this source. </a:t>
            </a:r>
          </a:p>
          <a:p>
            <a:pPr marL="352425" indent="-35242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Bookman Old Style" panose="02050604050505020204" pitchFamily="18" charset="0"/>
              </a:rPr>
              <a:t>Console</a:t>
            </a:r>
            <a:r>
              <a:rPr lang="en-US" sz="2400" dirty="0">
                <a:latin typeface="Bookman Old Style" panose="02050604050505020204" pitchFamily="18" charset="0"/>
              </a:rPr>
              <a:t> – This is present on the bottom left corner of the main window of R Studio. It facilitates interactive scripting in R.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Workspace and History</a:t>
            </a:r>
            <a:r>
              <a:rPr lang="en-US" sz="2400" dirty="0">
                <a:latin typeface="Bookman Old Style" panose="02050604050505020204" pitchFamily="18" charset="0"/>
              </a:rPr>
              <a:t> – In the top right corner, the R workspace and the history window. This will give you the list of all the variables and view the list of past commands that were executed by 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D2483-7BEF-4B6B-AFB9-F2AA9A87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2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0F14AC-7D28-4484-8131-966426FE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22" y="464695"/>
            <a:ext cx="8767755" cy="59286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E061B-2E67-4C43-8289-BAD4E1D6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26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0CAF9F-34D6-4410-BA5C-BFD381195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762000"/>
            <a:ext cx="10185400" cy="5334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26B41-1693-4793-9A2E-2AED4657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8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3607EA-7743-41D6-9D6D-87E088CDDF0B}"/>
              </a:ext>
            </a:extLst>
          </p:cNvPr>
          <p:cNvSpPr txBox="1"/>
          <p:nvPr/>
        </p:nvSpPr>
        <p:spPr>
          <a:xfrm>
            <a:off x="192505" y="52034"/>
            <a:ext cx="11325727" cy="680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200" b="1" dirty="0">
                <a:effectLst/>
                <a:latin typeface="Bookman Old Style" panose="02050604050505020204" pitchFamily="18" charset="0"/>
              </a:rPr>
              <a:t>Applications of R Programming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finance and banking sectors for</a:t>
            </a:r>
            <a:r>
              <a:rPr lang="en-US" sz="2200" i="1" dirty="0">
                <a:latin typeface="Bookman Old Style" panose="02050604050505020204" pitchFamily="18" charset="0"/>
              </a:rPr>
              <a:t> detecting fraud, reducing customer churn rate and for making future decisions.</a:t>
            </a:r>
            <a:endParaRPr lang="en-US" sz="2200" dirty="0">
              <a:latin typeface="Bookman Old Style" panose="02050604050505020204" pitchFamily="18" charset="0"/>
            </a:endParaRP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bioinformatics to analyze strands of genetic sequences, for performing drug discovery and also in computational neuroscience.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Social media analysis to discover potential customers in online advertising. 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Companies also use social media information to analyze customer sentiments for making their products better.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E-Commerce companies make use of R to analyze the purchases made by the customers as well as their feedbacks.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Manufacturing companies use R to analyze customer feedback.  </a:t>
            </a:r>
          </a:p>
          <a:p>
            <a:pPr marL="546100" indent="-5461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They also use it to predict future demand to adjust their manufacturing speeds and maximize profits.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EAACF-D526-432E-89A8-66D35AB2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76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3EB6E-FC2D-4700-9AAB-E313FB1BC20F}"/>
              </a:ext>
            </a:extLst>
          </p:cNvPr>
          <p:cNvSpPr txBox="1"/>
          <p:nvPr/>
        </p:nvSpPr>
        <p:spPr>
          <a:xfrm>
            <a:off x="288758" y="336884"/>
            <a:ext cx="11630526" cy="612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effectLst/>
                <a:latin typeface="Bookman Old Style" panose="02050604050505020204" pitchFamily="18" charset="0"/>
              </a:rPr>
              <a:t>Companies Using 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Some of the companies that are using R programming are as follows: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Facebook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Google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Bookman Old Style" panose="02050604050505020204" pitchFamily="18" charset="0"/>
              </a:rPr>
              <a:t>Linkedin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IBM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Twitter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Uber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Airbnb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Ford Motor company</a:t>
            </a:r>
          </a:p>
          <a:p>
            <a:pPr marL="1074738" indent="-546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Microsoft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11909-F071-48E0-8CC4-27B6D2AB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5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AA8FBC-72EE-48E7-A72F-0454F9A97425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dirty="0">
                <a:highlight>
                  <a:srgbClr val="FFFF00"/>
                </a:highlight>
                <a:latin typeface="+mj-lt"/>
                <a:ea typeface="+mj-ea"/>
                <a:cs typeface="+mj-cs"/>
              </a:rPr>
              <a:t>R Installation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+mj-lt"/>
                <a:ea typeface="+mj-ea"/>
                <a:cs typeface="+mj-cs"/>
                <a:hlinkClick r:id="rId2"/>
              </a:rPr>
              <a:t>https://cran.r-project.org/bin/windows/base/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94A6BE-2430-4C4D-9641-4D066A7AE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87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BE5D4-6EB0-48A8-B090-796C0FA3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1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CA84A-90AB-4FE3-9132-A3AC8422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64" y="1201502"/>
            <a:ext cx="7882611" cy="5024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045656-3F3D-4909-9CF0-1D0E9AC80278}"/>
              </a:ext>
            </a:extLst>
          </p:cNvPr>
          <p:cNvSpPr txBox="1"/>
          <p:nvPr/>
        </p:nvSpPr>
        <p:spPr>
          <a:xfrm>
            <a:off x="1339225" y="350206"/>
            <a:ext cx="60935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Bookman Old Style" panose="02050604050505020204" pitchFamily="18" charset="0"/>
                <a:ea typeface="+mj-ea"/>
                <a:cs typeface="+mj-cs"/>
              </a:rPr>
              <a:t>R Console Window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E7DAB-01F3-4065-A9EF-19A0F356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20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DC06E-F8AA-4205-AA1D-48F6B24D5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06" y="482584"/>
            <a:ext cx="10977187" cy="589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 Command Prompt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Once you have R environment setup, then it’s easy to start your R command prompt by just typing the following command. 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This will launch R interpreter and you will get a prompt &gt; where you can start typing your program as follows.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myString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"Hello, World!"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&gt; print (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myString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[1] "Hello, World!"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A8582-2406-4BB7-A4BF-8B43E6D6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57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5483F0-733C-467F-BD64-FFD1BE884B77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dirty="0" err="1">
                <a:latin typeface="+mj-lt"/>
                <a:ea typeface="+mj-ea"/>
                <a:cs typeface="+mj-cs"/>
              </a:rPr>
              <a:t>Rstudio</a:t>
            </a:r>
            <a:r>
              <a:rPr lang="en-US" sz="2500" b="1" dirty="0">
                <a:latin typeface="+mj-lt"/>
                <a:ea typeface="+mj-ea"/>
                <a:cs typeface="+mj-cs"/>
              </a:rPr>
              <a:t> (IDE)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+mj-lt"/>
                <a:ea typeface="+mj-ea"/>
                <a:cs typeface="+mj-cs"/>
                <a:hlinkClick r:id="rId2"/>
              </a:rPr>
              <a:t>https://rstudio.com/products/rstudio/download/#download</a:t>
            </a:r>
            <a:r>
              <a:rPr lang="en-US" sz="25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013ED-F106-4206-AC5A-F390DCEB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8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B92E7-EA48-4191-A9AD-8C06C242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442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AC0702-71B0-475D-82A2-DB8AE3C419A3}"/>
              </a:ext>
            </a:extLst>
          </p:cNvPr>
          <p:cNvSpPr txBox="1"/>
          <p:nvPr/>
        </p:nvSpPr>
        <p:spPr>
          <a:xfrm>
            <a:off x="226255" y="180338"/>
            <a:ext cx="11794295" cy="667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Bookman Old Style" panose="02050604050505020204" pitchFamily="18" charset="0"/>
              </a:rPr>
              <a:t>R - Data Types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In contrast to other programming languages like C and java in R, the variables are not declared as some data type.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The variables are assigned with R-Objects and the data type of the R-object becomes the data type of the variable.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There are many types of R-objects. The frequently used ones are −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Vectors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Lists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Matrices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Arrays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Factors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ookman Old Style" panose="02050604050505020204" pitchFamily="18" charset="0"/>
              </a:rPr>
              <a:t>Data Frames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DE130-2906-4A7D-9CC4-2107206A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06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0B5D1F-47E6-4FD7-B253-E2297FBD1DBF}"/>
              </a:ext>
            </a:extLst>
          </p:cNvPr>
          <p:cNvSpPr txBox="1"/>
          <p:nvPr/>
        </p:nvSpPr>
        <p:spPr>
          <a:xfrm>
            <a:off x="438463" y="347484"/>
            <a:ext cx="11568658" cy="556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effectLst/>
                <a:latin typeface="Bookman Old Style" panose="02050604050505020204" pitchFamily="18" charset="0"/>
              </a:rPr>
              <a:t>Data Analytics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Data Science and Data Analytics are two most trending terminologies of today’s time. 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Data is collected into raw form and processed according to the requirement of a company. 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This data is utilized for the decision making purpose. 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This process helps the businesses to grow in the market. 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But, the main question arises – What is the process called? </a:t>
            </a:r>
          </a:p>
          <a:p>
            <a:pPr marL="630238" indent="-6302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Data Analytics is the answer here. and, Data Analyst and Data Scientist are the ones who perform this process.</a:t>
            </a:r>
            <a:endParaRPr lang="en-IN" sz="2400" b="1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5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47D856-1019-4AC5-8CD0-051661BF3350}"/>
              </a:ext>
            </a:extLst>
          </p:cNvPr>
          <p:cNvSpPr txBox="1"/>
          <p:nvPr/>
        </p:nvSpPr>
        <p:spPr>
          <a:xfrm>
            <a:off x="92439" y="0"/>
            <a:ext cx="12007121" cy="730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100" b="1" dirty="0">
                <a:latin typeface="Bookman Old Style" panose="02050604050505020204" pitchFamily="18" charset="0"/>
              </a:rPr>
              <a:t>R - Functions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100" dirty="0">
                <a:latin typeface="Bookman Old Style" panose="02050604050505020204" pitchFamily="18" charset="0"/>
              </a:rPr>
              <a:t>A function is a set of statements to perform a specific task.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100" dirty="0">
                <a:latin typeface="Bookman Old Style" panose="02050604050505020204" pitchFamily="18" charset="0"/>
              </a:rPr>
              <a:t>R has a large number of in-built functions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100" dirty="0">
                <a:latin typeface="Bookman Old Style" panose="02050604050505020204" pitchFamily="18" charset="0"/>
              </a:rPr>
              <a:t>The user can create their own functions.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Built-in Function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1619250" algn="l"/>
              </a:tabLst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Simple examples of in-built functions are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seq()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mean()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max()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sum(x)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paste(...)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etc.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They are directly called by user written programs.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a sequence of numbers from 32 to 44.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print(seq(32,44))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Find mean of numbers from 25 to 82.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print(mean(25:82))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Find sum of numbers from 41 to 68.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print(sum(41:68)) </a:t>
            </a:r>
          </a:p>
          <a:p>
            <a:pPr algn="just">
              <a:lnSpc>
                <a:spcPct val="150000"/>
              </a:lnSpc>
            </a:pPr>
            <a:endParaRPr lang="en-US" sz="2100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F886-172C-46EF-B916-34AC60AE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z="1500" smtClean="0">
                <a:solidFill>
                  <a:srgbClr val="FF0000"/>
                </a:solidFill>
              </a:rPr>
              <a:t>30</a:t>
            </a:fld>
            <a:endParaRPr lang="en-I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24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9EAA4-F3D2-4CA0-8A9D-6A9D72B06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21" y="644167"/>
            <a:ext cx="11043139" cy="556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User-defined Function</a:t>
            </a:r>
          </a:p>
          <a:p>
            <a:pPr marL="539750" marR="0" lvl="0" indent="-539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They are specific to what a user wants and once created they can be used like the built-in functions.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a function to print squares of numbers in sequence. 		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new.function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function(a) { for(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in 1:a) { b &lt;- i^2 print(b) } }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Calling a Function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Call the function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new.function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supplying 6 as an argument. 		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new.function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(6)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Produces the following result −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[1] 1 		[1] 4 		[1] 9 		[1] 16 	[1] 25 	[1] 36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6FE3D-D087-492A-B651-C4358EB2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52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67B396-4406-45FC-A234-B946782AB466}"/>
              </a:ext>
            </a:extLst>
          </p:cNvPr>
          <p:cNvSpPr txBox="1"/>
          <p:nvPr/>
        </p:nvSpPr>
        <p:spPr>
          <a:xfrm>
            <a:off x="522788" y="448641"/>
            <a:ext cx="11497761" cy="612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effectLst/>
                <a:latin typeface="Bookman Old Style" panose="02050604050505020204" pitchFamily="18" charset="0"/>
              </a:rPr>
              <a:t>R String Manipulation Functions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effectLst/>
                <a:latin typeface="Bookman Old Style" panose="02050604050505020204" pitchFamily="18" charset="0"/>
              </a:rPr>
              <a:t>1. grep()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effectLst/>
                <a:latin typeface="Bookman Old Style" panose="02050604050505020204" pitchFamily="18" charset="0"/>
              </a:rPr>
              <a:t>It is used for pattern matching and replacement.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grep("b+", c("</a:t>
            </a:r>
            <a:r>
              <a:rPr lang="en-US" sz="2400" dirty="0" err="1">
                <a:latin typeface="Bookman Old Style" panose="02050604050505020204" pitchFamily="18" charset="0"/>
              </a:rPr>
              <a:t>abc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bda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ccaa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abd</a:t>
            </a:r>
            <a:r>
              <a:rPr lang="en-US" sz="2400" dirty="0">
                <a:latin typeface="Bookman Old Style" panose="02050604050505020204" pitchFamily="18" charset="0"/>
              </a:rPr>
              <a:t>"), </a:t>
            </a:r>
            <a:r>
              <a:rPr lang="en-US" sz="2400" dirty="0" err="1">
                <a:latin typeface="Bookman Old Style" panose="02050604050505020204" pitchFamily="18" charset="0"/>
              </a:rPr>
              <a:t>perl</a:t>
            </a:r>
            <a:r>
              <a:rPr lang="en-US" sz="2400" dirty="0">
                <a:latin typeface="Bookman Old Style" panose="02050604050505020204" pitchFamily="18" charset="0"/>
              </a:rPr>
              <a:t>=TRUE, value=TRUE)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grep("b+", c("</a:t>
            </a:r>
            <a:r>
              <a:rPr lang="en-US" sz="2400" dirty="0" err="1">
                <a:latin typeface="Bookman Old Style" panose="02050604050505020204" pitchFamily="18" charset="0"/>
              </a:rPr>
              <a:t>abc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bda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ccaa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abd</a:t>
            </a:r>
            <a:r>
              <a:rPr lang="en-US" sz="2400" dirty="0">
                <a:latin typeface="Bookman Old Style" panose="02050604050505020204" pitchFamily="18" charset="0"/>
              </a:rPr>
              <a:t>"), </a:t>
            </a:r>
            <a:r>
              <a:rPr lang="en-US" sz="2400" dirty="0" err="1">
                <a:latin typeface="Bookman Old Style" panose="02050604050505020204" pitchFamily="18" charset="0"/>
              </a:rPr>
              <a:t>perl</a:t>
            </a:r>
            <a:r>
              <a:rPr lang="en-US" sz="2400" dirty="0">
                <a:latin typeface="Bookman Old Style" panose="02050604050505020204" pitchFamily="18" charset="0"/>
              </a:rPr>
              <a:t>=TRUE, value=FALSE)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grep("</a:t>
            </a:r>
            <a:r>
              <a:rPr lang="en-US" sz="2400" dirty="0" err="1">
                <a:latin typeface="Bookman Old Style" panose="02050604050505020204" pitchFamily="18" charset="0"/>
              </a:rPr>
              <a:t>chid</a:t>
            </a:r>
            <a:r>
              <a:rPr lang="en-US" sz="2400" dirty="0">
                <a:latin typeface="Bookman Old Style" panose="02050604050505020204" pitchFamily="18" charset="0"/>
              </a:rPr>
              <a:t>+", c("</a:t>
            </a:r>
            <a:r>
              <a:rPr lang="en-US" sz="2400" dirty="0" err="1">
                <a:latin typeface="Bookman Old Style" panose="02050604050505020204" pitchFamily="18" charset="0"/>
              </a:rPr>
              <a:t>chidambaram</a:t>
            </a:r>
            <a:r>
              <a:rPr lang="en-US" sz="2400" dirty="0">
                <a:latin typeface="Bookman Old Style" panose="02050604050505020204" pitchFamily="18" charset="0"/>
              </a:rPr>
              <a:t>", "Villupuram", "</a:t>
            </a:r>
            <a:r>
              <a:rPr lang="en-US" sz="2400" dirty="0" err="1">
                <a:latin typeface="Bookman Old Style" panose="02050604050505020204" pitchFamily="18" charset="0"/>
              </a:rPr>
              <a:t>Srimushnam</a:t>
            </a:r>
            <a:r>
              <a:rPr lang="en-US" sz="2400" dirty="0">
                <a:latin typeface="Bookman Old Style" panose="02050604050505020204" pitchFamily="18" charset="0"/>
              </a:rPr>
              <a:t>", "</a:t>
            </a:r>
            <a:r>
              <a:rPr lang="en-US" sz="2400" dirty="0" err="1">
                <a:latin typeface="Bookman Old Style" panose="02050604050505020204" pitchFamily="18" charset="0"/>
              </a:rPr>
              <a:t>chidambaram</a:t>
            </a:r>
            <a:r>
              <a:rPr lang="en-US" sz="2400" dirty="0">
                <a:latin typeface="Bookman Old Style" panose="02050604050505020204" pitchFamily="18" charset="0"/>
              </a:rPr>
              <a:t>"), </a:t>
            </a:r>
            <a:r>
              <a:rPr lang="en-US" sz="2400" dirty="0" err="1">
                <a:latin typeface="Bookman Old Style" panose="02050604050505020204" pitchFamily="18" charset="0"/>
              </a:rPr>
              <a:t>perl</a:t>
            </a:r>
            <a:r>
              <a:rPr lang="en-US" sz="2400" dirty="0">
                <a:latin typeface="Bookman Old Style" panose="02050604050505020204" pitchFamily="18" charset="0"/>
              </a:rPr>
              <a:t>=TRUE, value=FALSE)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grep("</a:t>
            </a:r>
            <a:r>
              <a:rPr lang="ta-IN" sz="2400" dirty="0">
                <a:latin typeface="Bookman Old Style" panose="02050604050505020204" pitchFamily="18" charset="0"/>
              </a:rPr>
              <a:t>அ+", </a:t>
            </a:r>
            <a:r>
              <a:rPr lang="en-US" sz="2400" dirty="0">
                <a:latin typeface="Bookman Old Style" panose="02050604050505020204" pitchFamily="18" charset="0"/>
              </a:rPr>
              <a:t>c("</a:t>
            </a:r>
            <a:r>
              <a:rPr lang="ta-IN" sz="2400" dirty="0">
                <a:latin typeface="Bookman Old Style" panose="02050604050505020204" pitchFamily="18" charset="0"/>
              </a:rPr>
              <a:t>அப்பா", "தாத்தா", "அம்மா"), </a:t>
            </a:r>
            <a:r>
              <a:rPr lang="en-US" sz="2400" dirty="0" err="1">
                <a:latin typeface="Bookman Old Style" panose="02050604050505020204" pitchFamily="18" charset="0"/>
              </a:rPr>
              <a:t>perl</a:t>
            </a:r>
            <a:r>
              <a:rPr lang="en-US" sz="2400" dirty="0">
                <a:latin typeface="Bookman Old Style" panose="02050604050505020204" pitchFamily="18" charset="0"/>
              </a:rPr>
              <a:t>=TRUE, value=FALSE)</a:t>
            </a:r>
          </a:p>
          <a:p>
            <a:pPr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[1] 1 2 4 </a:t>
            </a:r>
          </a:p>
          <a:p>
            <a:pPr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[1] 1 4 </a:t>
            </a:r>
          </a:p>
          <a:p>
            <a:pPr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[1] 1 3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DFACC-0DCB-488C-A67D-444C3511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96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521941-6750-4C92-9328-BF149E02CA25}"/>
              </a:ext>
            </a:extLst>
          </p:cNvPr>
          <p:cNvSpPr txBox="1"/>
          <p:nvPr/>
        </p:nvSpPr>
        <p:spPr>
          <a:xfrm>
            <a:off x="294806" y="177276"/>
            <a:ext cx="11602387" cy="6503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Bookman Old Style" panose="02050604050505020204" pitchFamily="18" charset="0"/>
              </a:rPr>
              <a:t>2. </a:t>
            </a:r>
            <a:r>
              <a:rPr lang="en-US" sz="2000" b="1" dirty="0" err="1">
                <a:effectLst/>
                <a:latin typeface="Bookman Old Style" panose="02050604050505020204" pitchFamily="18" charset="0"/>
              </a:rPr>
              <a:t>nchar</a:t>
            </a:r>
            <a:r>
              <a:rPr lang="en-US" sz="2000" b="1" dirty="0">
                <a:effectLst/>
                <a:latin typeface="Bookman Old Style" panose="02050604050505020204" pitchFamily="18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sz="2000" b="0" dirty="0">
                <a:effectLst/>
                <a:latin typeface="Bookman Old Style" panose="02050604050505020204" pitchFamily="18" charset="0"/>
              </a:rPr>
              <a:t>With the help of this function, we can count the characters.  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Bookman Old Style" panose="02050604050505020204" pitchFamily="18" charset="0"/>
              </a:rPr>
              <a:t>&gt; str &lt;- "Big Data at </a:t>
            </a:r>
            <a:r>
              <a:rPr lang="en-IN" sz="2000" dirty="0" err="1">
                <a:latin typeface="Bookman Old Style" panose="02050604050505020204" pitchFamily="18" charset="0"/>
              </a:rPr>
              <a:t>DataFlair</a:t>
            </a:r>
            <a:r>
              <a:rPr lang="en-IN" sz="2000" dirty="0">
                <a:latin typeface="Bookman Old Style" panose="02050604050505020204" pitchFamily="18" charset="0"/>
              </a:rPr>
              <a:t>"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Bookman Old Style" panose="02050604050505020204" pitchFamily="18" charset="0"/>
              </a:rPr>
              <a:t>&gt; </a:t>
            </a:r>
            <a:r>
              <a:rPr lang="en-IN" sz="2000" dirty="0" err="1">
                <a:latin typeface="Bookman Old Style" panose="02050604050505020204" pitchFamily="18" charset="0"/>
              </a:rPr>
              <a:t>nchar</a:t>
            </a:r>
            <a:r>
              <a:rPr lang="en-IN" sz="2000" dirty="0">
                <a:latin typeface="Bookman Old Style" panose="02050604050505020204" pitchFamily="18" charset="0"/>
              </a:rPr>
              <a:t>(str)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[21]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Bookman Old Style" panose="02050604050505020204" pitchFamily="18" charset="0"/>
              </a:rPr>
              <a:t>3. paste()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Concatenate n number of strings using the paste() function.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&gt; #Author </a:t>
            </a:r>
            <a:r>
              <a:rPr lang="en-US" sz="2000" dirty="0" err="1">
                <a:latin typeface="Bookman Old Style" panose="02050604050505020204" pitchFamily="18" charset="0"/>
              </a:rPr>
              <a:t>DataFlair</a:t>
            </a:r>
            <a:endParaRPr lang="en-US" sz="20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&gt; paste("Hadoop", "Spark", "and", "</a:t>
            </a:r>
            <a:r>
              <a:rPr lang="en-US" sz="2000" dirty="0" err="1">
                <a:latin typeface="Bookman Old Style" panose="02050604050505020204" pitchFamily="18" charset="0"/>
              </a:rPr>
              <a:t>Flink</a:t>
            </a:r>
            <a:r>
              <a:rPr lang="en-US" sz="2000" dirty="0">
                <a:latin typeface="Bookman Old Style" panose="02050604050505020204" pitchFamily="18" charset="0"/>
              </a:rPr>
              <a:t>")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[1] “Hadoop, Spark, and, </a:t>
            </a:r>
            <a:r>
              <a:rPr lang="en-US" sz="2000" dirty="0" err="1">
                <a:latin typeface="Bookman Old Style" panose="02050604050505020204" pitchFamily="18" charset="0"/>
              </a:rPr>
              <a:t>Flink</a:t>
            </a:r>
            <a:r>
              <a:rPr lang="en-US" sz="2000" dirty="0">
                <a:latin typeface="Bookman Old Style" panose="02050604050505020204" pitchFamily="18" charset="0"/>
              </a:rPr>
              <a:t>”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Bookman Old Style" panose="02050604050505020204" pitchFamily="18" charset="0"/>
              </a:rPr>
              <a:t>4. </a:t>
            </a:r>
            <a:r>
              <a:rPr lang="en-US" sz="2000" b="1" dirty="0" err="1">
                <a:effectLst/>
                <a:latin typeface="Bookman Old Style" panose="02050604050505020204" pitchFamily="18" charset="0"/>
              </a:rPr>
              <a:t>sprintf</a:t>
            </a:r>
            <a:r>
              <a:rPr lang="en-US" sz="2000" b="1" dirty="0">
                <a:effectLst/>
                <a:latin typeface="Bookman Old Style" panose="02050604050505020204" pitchFamily="18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sz="2000" b="0" dirty="0">
                <a:effectLst/>
                <a:latin typeface="Bookman Old Style" panose="02050604050505020204" pitchFamily="18" charset="0"/>
              </a:rPr>
              <a:t>This function makes of the formatting commands that are styled after C. </a:t>
            </a:r>
            <a:endParaRPr lang="en-US" sz="20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&gt; </a:t>
            </a:r>
            <a:r>
              <a:rPr lang="en-US" sz="2000" dirty="0" err="1">
                <a:latin typeface="Bookman Old Style" panose="02050604050505020204" pitchFamily="18" charset="0"/>
              </a:rPr>
              <a:t>sprintf</a:t>
            </a:r>
            <a:r>
              <a:rPr lang="en-US" sz="2000" dirty="0">
                <a:latin typeface="Bookman Old Style" panose="02050604050505020204" pitchFamily="18" charset="0"/>
              </a:rPr>
              <a:t>("%s scored %.2f percent", "Matthew", 72.3)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&gt; [1] Matthew scored 72.30 percent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C0CDB-D4DB-4856-9AD8-F84B35F3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94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798DC-2AA0-44AC-A681-332C3CD20347}"/>
              </a:ext>
            </a:extLst>
          </p:cNvPr>
          <p:cNvSpPr txBox="1"/>
          <p:nvPr/>
        </p:nvSpPr>
        <p:spPr>
          <a:xfrm>
            <a:off x="457200" y="482084"/>
            <a:ext cx="10801350" cy="77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effectLst/>
                <a:latin typeface="Bookman Old Style" panose="02050604050505020204" pitchFamily="18" charset="0"/>
              </a:rPr>
              <a:t>5. </a:t>
            </a:r>
            <a:r>
              <a:rPr lang="en-IN" sz="2400" b="1" dirty="0" err="1">
                <a:effectLst/>
                <a:latin typeface="Bookman Old Style" panose="02050604050505020204" pitchFamily="18" charset="0"/>
              </a:rPr>
              <a:t>strsplit</a:t>
            </a:r>
            <a:r>
              <a:rPr lang="en-IN" sz="2400" b="1" dirty="0">
                <a:effectLst/>
                <a:latin typeface="Bookman Old Style" panose="02050604050505020204" pitchFamily="18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&gt; #Author </a:t>
            </a:r>
            <a:r>
              <a:rPr lang="en-US" sz="2400" dirty="0" err="1">
                <a:latin typeface="Bookman Old Style" panose="02050604050505020204" pitchFamily="18" charset="0"/>
              </a:rPr>
              <a:t>DataFlair</a:t>
            </a: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&gt; str = "Splitting sentence into words"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&gt; </a:t>
            </a:r>
            <a:r>
              <a:rPr lang="en-US" sz="2400" dirty="0" err="1">
                <a:latin typeface="Bookman Old Style" panose="02050604050505020204" pitchFamily="18" charset="0"/>
              </a:rPr>
              <a:t>strsplit</a:t>
            </a:r>
            <a:r>
              <a:rPr lang="en-US" sz="2400" dirty="0">
                <a:latin typeface="Bookman Old Style" panose="02050604050505020204" pitchFamily="18" charset="0"/>
              </a:rPr>
              <a:t>(str, " ")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&gt; </a:t>
            </a:r>
            <a:r>
              <a:rPr lang="en-US" sz="2400" dirty="0" err="1">
                <a:latin typeface="Bookman Old Style" panose="02050604050505020204" pitchFamily="18" charset="0"/>
              </a:rPr>
              <a:t>strsplit</a:t>
            </a:r>
            <a:r>
              <a:rPr lang="en-US" sz="2400" dirty="0">
                <a:latin typeface="Bookman Old Style" panose="02050604050505020204" pitchFamily="18" charset="0"/>
              </a:rPr>
              <a:t>(str, "")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Output</a:t>
            </a:r>
          </a:p>
          <a:p>
            <a:pPr algn="just"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[1] "Splitting" "sentence" "into" "words"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en-US" sz="2400" dirty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[1] "S" "p" "l"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" "t" "t"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" "n" "g" " " "s" "e" "n" "t" "e" "n" "c" "e" " "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" "n" "t" "o" " " "w" "o" "r" "d" "s"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b="1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b="1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943226-9583-44FD-AD46-16416E5D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55D7D-F532-4F67-97E5-B7B13427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548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17ED9-739A-41DB-81CE-FA7CFA7B9EFB}"/>
              </a:ext>
            </a:extLst>
          </p:cNvPr>
          <p:cNvSpPr txBox="1"/>
          <p:nvPr/>
        </p:nvSpPr>
        <p:spPr>
          <a:xfrm>
            <a:off x="437212" y="335845"/>
            <a:ext cx="1159988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Vector 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Vectors are the most basic R data objects and there are six types of atomic vectors. They are logical, integer, double, complex, character and raw.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Multiple Elements Vector - Using colon operator with numeric data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# Creating a sequence from 5 to 13.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v &lt;- 5:13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print(v)</a:t>
            </a:r>
          </a:p>
          <a:p>
            <a:r>
              <a:rPr lang="en-US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			[1]  5  6  7  8  9 10 11 12 13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# Creating a sequence from 6.6 to 12.6.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v &lt;- 6.6:12.6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print(v)</a:t>
            </a:r>
          </a:p>
          <a:p>
            <a:r>
              <a:rPr lang="en-US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			[1]  6.6  7.6  8.6  9.6 10.6 11.6 12.6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# If the final element specified does not belong to the sequence then it is discarded.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v &lt;- 3.8:11.4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print(v)</a:t>
            </a:r>
          </a:p>
          <a:p>
            <a:r>
              <a:rPr lang="en-US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			[1]  3.8  4.8  5.8  6.8  7.8  8.8  9.8 10.8</a:t>
            </a:r>
            <a:endParaRPr lang="en-IN" sz="22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F73576-CA25-4EB1-987E-90B3C5F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16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FB1B03-FBE1-4B1A-8970-9CB9AD01F502}"/>
              </a:ext>
            </a:extLst>
          </p:cNvPr>
          <p:cNvSpPr txBox="1"/>
          <p:nvPr/>
        </p:nvSpPr>
        <p:spPr>
          <a:xfrm>
            <a:off x="287311" y="197346"/>
            <a:ext cx="11617377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Bookman Old Style" panose="02050604050505020204" pitchFamily="18" charset="0"/>
              </a:rPr>
              <a:t>Using sequence (Seq.) operator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# Create vector with elements from 5 to 9 incrementing by 0.4.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</a:rPr>
              <a:t>			print(seq(5, 9, by = 0.4))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</a:rPr>
              <a:t>			[1] 5.0 5.4 5.8 6.2 6.6 7.0 7.4 7.8 8.2 8.6 9.0</a:t>
            </a:r>
          </a:p>
          <a:p>
            <a:endParaRPr lang="en-US" sz="2200" b="1" dirty="0">
              <a:latin typeface="Bookman Old Style" panose="02050604050505020204" pitchFamily="18" charset="0"/>
            </a:endParaRPr>
          </a:p>
          <a:p>
            <a:r>
              <a:rPr lang="en-US" sz="2200" b="1" dirty="0">
                <a:latin typeface="Bookman Old Style" panose="02050604050505020204" pitchFamily="18" charset="0"/>
              </a:rPr>
              <a:t>Using the c() function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The non-character values are coerced to character type if one of the elements is a character.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# The logical and numeric values are converted to characters.</a:t>
            </a:r>
          </a:p>
          <a:p>
            <a:pPr lvl="3"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</a:rPr>
              <a:t>s &lt;- c('apple','red',5,TRUE)</a:t>
            </a:r>
          </a:p>
          <a:p>
            <a:pPr lvl="3"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</a:rPr>
              <a:t>print(s)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</a:rPr>
              <a:t>			[1] "apple" "red"   "5"     "TRUE" 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16F2F-F934-4DC6-8442-93047F2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26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7B0A32-9E88-4AC3-B5C1-CEEB38EFC66C}"/>
              </a:ext>
            </a:extLst>
          </p:cNvPr>
          <p:cNvSpPr txBox="1"/>
          <p:nvPr/>
        </p:nvSpPr>
        <p:spPr>
          <a:xfrm>
            <a:off x="197370" y="0"/>
            <a:ext cx="11797259" cy="707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b="1" dirty="0">
                <a:latin typeface="Bookman Old Style" panose="02050604050505020204" pitchFamily="18" charset="0"/>
              </a:rPr>
              <a:t>Accessing Vector Elements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100" dirty="0">
                <a:latin typeface="Bookman Old Style" panose="02050604050505020204" pitchFamily="18" charset="0"/>
              </a:rPr>
              <a:t>The [ ] brackets are used for indexing. Indexing starts with position 1. 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100" dirty="0">
                <a:latin typeface="Bookman Old Style" panose="02050604050505020204" pitchFamily="18" charset="0"/>
              </a:rPr>
              <a:t>Giving a negative value in the index drops that element from result. 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100" dirty="0">
                <a:latin typeface="Bookman Old Style" panose="02050604050505020204" pitchFamily="18" charset="0"/>
              </a:rPr>
              <a:t>TRUE, FALSE or 0 and 1 can also be used for indexing.</a:t>
            </a:r>
          </a:p>
          <a:p>
            <a:endParaRPr lang="en-IN" sz="2100" dirty="0">
              <a:latin typeface="Bookman Old Style" panose="02050604050505020204" pitchFamily="18" charset="0"/>
            </a:endParaRPr>
          </a:p>
          <a:p>
            <a:r>
              <a:rPr lang="en-IN" sz="2100" dirty="0">
                <a:latin typeface="Bookman Old Style" panose="02050604050505020204" pitchFamily="18" charset="0"/>
              </a:rPr>
              <a:t># Accessing vector elements using position.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t &lt;- c("</a:t>
            </a:r>
            <a:r>
              <a:rPr lang="en-IN" sz="2100" dirty="0" err="1">
                <a:latin typeface="Bookman Old Style" panose="02050604050505020204" pitchFamily="18" charset="0"/>
              </a:rPr>
              <a:t>Sun","Mon","Tue","Wed","Thurs","Fri","Sat</a:t>
            </a:r>
            <a:r>
              <a:rPr lang="en-IN" sz="2100" dirty="0">
                <a:latin typeface="Bookman Old Style" panose="02050604050505020204" pitchFamily="18" charset="0"/>
              </a:rPr>
              <a:t>")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u &lt;- t[c(2,3,6)]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print(u)											</a:t>
            </a:r>
            <a:r>
              <a:rPr lang="en-IN" sz="2100" dirty="0">
                <a:solidFill>
                  <a:srgbClr val="C00000"/>
                </a:solidFill>
                <a:latin typeface="Bookman Old Style" panose="02050604050505020204" pitchFamily="18" charset="0"/>
              </a:rPr>
              <a:t>[1] "Mon" "Tue" "Fri"</a:t>
            </a:r>
          </a:p>
          <a:p>
            <a:endParaRPr lang="en-IN" sz="1100" dirty="0">
              <a:latin typeface="Bookman Old Style" panose="02050604050505020204" pitchFamily="18" charset="0"/>
            </a:endParaRPr>
          </a:p>
          <a:p>
            <a:r>
              <a:rPr lang="en-IN" sz="2100" dirty="0">
                <a:latin typeface="Bookman Old Style" panose="02050604050505020204" pitchFamily="18" charset="0"/>
              </a:rPr>
              <a:t># Accessing vector elements using logical indexing.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v &lt;- t[c(TRUE,FALSE,FALSE,FALSE,FALSE,TRUE,FALSE)]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print(v)										</a:t>
            </a:r>
            <a:r>
              <a:rPr lang="en-IN" sz="2100" dirty="0">
                <a:solidFill>
                  <a:srgbClr val="C00000"/>
                </a:solidFill>
                <a:latin typeface="Bookman Old Style" panose="02050604050505020204" pitchFamily="18" charset="0"/>
              </a:rPr>
              <a:t>	[1] "Sun" "Fri"</a:t>
            </a:r>
          </a:p>
          <a:p>
            <a:endParaRPr lang="en-IN" sz="1050" dirty="0">
              <a:latin typeface="Bookman Old Style" panose="02050604050505020204" pitchFamily="18" charset="0"/>
            </a:endParaRPr>
          </a:p>
          <a:p>
            <a:r>
              <a:rPr lang="en-IN" sz="2100" dirty="0">
                <a:latin typeface="Bookman Old Style" panose="02050604050505020204" pitchFamily="18" charset="0"/>
              </a:rPr>
              <a:t># Accessing vector elements using negative indexing.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x &lt;- t[c(-2,-5)]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print(x)										</a:t>
            </a:r>
            <a:r>
              <a:rPr lang="en-IN" sz="2100" dirty="0">
                <a:solidFill>
                  <a:srgbClr val="C00000"/>
                </a:solidFill>
                <a:latin typeface="Bookman Old Style" panose="02050604050505020204" pitchFamily="18" charset="0"/>
              </a:rPr>
              <a:t>	[1] "Sun" "Tue" "Wed" "Fri" "Sat"</a:t>
            </a:r>
          </a:p>
          <a:p>
            <a:endParaRPr lang="en-IN" sz="1050" dirty="0">
              <a:latin typeface="Bookman Old Style" panose="02050604050505020204" pitchFamily="18" charset="0"/>
            </a:endParaRPr>
          </a:p>
          <a:p>
            <a:r>
              <a:rPr lang="en-IN" sz="2100" dirty="0">
                <a:latin typeface="Bookman Old Style" panose="02050604050505020204" pitchFamily="18" charset="0"/>
              </a:rPr>
              <a:t># Accessing vector elements using 0/1 indexing.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y &lt;- t[c(0,0,0,0,0,0,1)]</a:t>
            </a:r>
          </a:p>
          <a:p>
            <a:r>
              <a:rPr lang="en-IN" sz="2100" dirty="0">
                <a:latin typeface="Bookman Old Style" panose="02050604050505020204" pitchFamily="18" charset="0"/>
              </a:rPr>
              <a:t>print(y)											</a:t>
            </a:r>
            <a:r>
              <a:rPr lang="en-IN" sz="2100" dirty="0">
                <a:solidFill>
                  <a:srgbClr val="C00000"/>
                </a:solidFill>
                <a:latin typeface="Bookman Old Style" panose="02050604050505020204" pitchFamily="18" charset="0"/>
              </a:rPr>
              <a:t>[1] "Sun"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7E83A-D33B-4718-8A84-59529E87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46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C1C7A4-0D15-4870-A4F2-50E325ECA2F6}"/>
              </a:ext>
            </a:extLst>
          </p:cNvPr>
          <p:cNvSpPr txBox="1"/>
          <p:nvPr/>
        </p:nvSpPr>
        <p:spPr>
          <a:xfrm>
            <a:off x="484057" y="248695"/>
            <a:ext cx="11223885" cy="665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latin typeface="Bookman Old Style" panose="02050604050505020204" pitchFamily="18" charset="0"/>
              </a:rPr>
              <a:t>R - Lists</a:t>
            </a: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Bookman Old Style" panose="02050604050505020204" pitchFamily="18" charset="0"/>
              </a:rPr>
              <a:t>Lists are the R objects which contain elements of different types. </a:t>
            </a: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Bookman Old Style" panose="02050604050505020204" pitchFamily="18" charset="0"/>
              </a:rPr>
              <a:t>numbers, strings, vectors and another list inside it. </a:t>
            </a: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Bookman Old Style" panose="02050604050505020204" pitchFamily="18" charset="0"/>
              </a:rPr>
              <a:t>List is created using list() function.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>
                <a:latin typeface="Bookman Old Style" panose="02050604050505020204" pitchFamily="18" charset="0"/>
              </a:rPr>
              <a:t>Creating a List</a:t>
            </a:r>
          </a:p>
          <a:p>
            <a:pPr algn="just">
              <a:lnSpc>
                <a:spcPct val="200000"/>
              </a:lnSpc>
            </a:pPr>
            <a:r>
              <a:rPr lang="en-IN" sz="2000" dirty="0">
                <a:latin typeface="Bookman Old Style" panose="02050604050505020204" pitchFamily="18" charset="0"/>
              </a:rPr>
              <a:t># Create a list containing strings, numbers, vectors and a logical values.</a:t>
            </a:r>
          </a:p>
          <a:p>
            <a:pPr algn="just">
              <a:lnSpc>
                <a:spcPct val="150000"/>
              </a:lnSpc>
            </a:pPr>
            <a:r>
              <a:rPr lang="en-IN" sz="2000" dirty="0" err="1">
                <a:latin typeface="Bookman Old Style" panose="02050604050505020204" pitchFamily="18" charset="0"/>
              </a:rPr>
              <a:t>list_data</a:t>
            </a:r>
            <a:r>
              <a:rPr lang="en-IN" sz="2000" dirty="0">
                <a:latin typeface="Bookman Old Style" panose="02050604050505020204" pitchFamily="18" charset="0"/>
              </a:rPr>
              <a:t> &lt;- list("Red", "Green", c(21,32,11), TRUE, 51.23, 119.1)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Bookman Old Style" panose="02050604050505020204" pitchFamily="18" charset="0"/>
              </a:rPr>
              <a:t>print(</a:t>
            </a:r>
            <a:r>
              <a:rPr lang="en-IN" sz="2000" dirty="0" err="1">
                <a:latin typeface="Bookman Old Style" panose="02050604050505020204" pitchFamily="18" charset="0"/>
              </a:rPr>
              <a:t>list_data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"Red"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"Green"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21 32 11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TRUE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51.23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[1] 119.1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12216-051E-4B8D-B1EC-7B39EC52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374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275947-4C03-4040-BCBE-665478739226}"/>
              </a:ext>
            </a:extLst>
          </p:cNvPr>
          <p:cNvSpPr txBox="1"/>
          <p:nvPr/>
        </p:nvSpPr>
        <p:spPr>
          <a:xfrm>
            <a:off x="279816" y="194873"/>
            <a:ext cx="11632367" cy="5872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Bookman Old Style" panose="02050604050505020204" pitchFamily="18" charset="0"/>
              </a:rPr>
              <a:t>R - Matrices</a:t>
            </a:r>
          </a:p>
          <a:p>
            <a:endParaRPr lang="en-US" sz="2300" dirty="0">
              <a:latin typeface="Bookman Old Style" panose="02050604050505020204" pitchFamily="18" charset="0"/>
            </a:endParaRPr>
          </a:p>
          <a:p>
            <a:pPr marL="539750" indent="-539750" algn="just">
              <a:buFont typeface="Wingdings" panose="05000000000000000000" pitchFamily="2" charset="2"/>
              <a:buChar char="v"/>
            </a:pPr>
            <a:r>
              <a:rPr lang="en-US" sz="2300" dirty="0">
                <a:latin typeface="Bookman Old Style" panose="02050604050505020204" pitchFamily="18" charset="0"/>
              </a:rPr>
              <a:t>Matrices are the R objects in which the elements are arranged in a dimensional. </a:t>
            </a:r>
          </a:p>
          <a:p>
            <a:endParaRPr lang="en-US" sz="2300" dirty="0">
              <a:latin typeface="Bookman Old Style" panose="02050604050505020204" pitchFamily="18" charset="0"/>
            </a:endParaRPr>
          </a:p>
          <a:p>
            <a:r>
              <a:rPr lang="en-US" sz="2300" b="1" dirty="0">
                <a:latin typeface="Bookman Old Style" panose="02050604050505020204" pitchFamily="18" charset="0"/>
              </a:rPr>
              <a:t>Syntax</a:t>
            </a:r>
          </a:p>
          <a:p>
            <a:endParaRPr lang="en-US" sz="2300" dirty="0">
              <a:latin typeface="Bookman Old Style" panose="02050604050505020204" pitchFamily="18" charset="0"/>
            </a:endParaRPr>
          </a:p>
          <a:p>
            <a:r>
              <a:rPr lang="en-US" sz="2300" dirty="0">
                <a:latin typeface="Bookman Old Style" panose="02050604050505020204" pitchFamily="18" charset="0"/>
              </a:rPr>
              <a:t>matrix(data, </a:t>
            </a:r>
            <a:r>
              <a:rPr lang="en-US" sz="2300" dirty="0" err="1">
                <a:latin typeface="Bookman Old Style" panose="02050604050505020204" pitchFamily="18" charset="0"/>
              </a:rPr>
              <a:t>nrow</a:t>
            </a:r>
            <a:r>
              <a:rPr lang="en-US" sz="2300" dirty="0">
                <a:latin typeface="Bookman Old Style" panose="02050604050505020204" pitchFamily="18" charset="0"/>
              </a:rPr>
              <a:t>, </a:t>
            </a:r>
            <a:r>
              <a:rPr lang="en-US" sz="2300" dirty="0" err="1">
                <a:latin typeface="Bookman Old Style" panose="02050604050505020204" pitchFamily="18" charset="0"/>
              </a:rPr>
              <a:t>ncol</a:t>
            </a:r>
            <a:r>
              <a:rPr lang="en-US" sz="2300" dirty="0">
                <a:latin typeface="Bookman Old Style" panose="02050604050505020204" pitchFamily="18" charset="0"/>
              </a:rPr>
              <a:t>, </a:t>
            </a:r>
            <a:r>
              <a:rPr lang="en-US" sz="2300" dirty="0" err="1">
                <a:latin typeface="Bookman Old Style" panose="02050604050505020204" pitchFamily="18" charset="0"/>
              </a:rPr>
              <a:t>byrow</a:t>
            </a:r>
            <a:r>
              <a:rPr lang="en-US" sz="2300" dirty="0">
                <a:latin typeface="Bookman Old Style" panose="02050604050505020204" pitchFamily="18" charset="0"/>
              </a:rPr>
              <a:t>, </a:t>
            </a:r>
            <a:r>
              <a:rPr lang="en-US" sz="2300" dirty="0" err="1">
                <a:latin typeface="Bookman Old Style" panose="02050604050505020204" pitchFamily="18" charset="0"/>
              </a:rPr>
              <a:t>dimnames</a:t>
            </a:r>
            <a:r>
              <a:rPr lang="en-US" sz="2300" dirty="0">
                <a:latin typeface="Bookman Old Style" panose="02050604050505020204" pitchFamily="18" charset="0"/>
              </a:rPr>
              <a:t>)</a:t>
            </a:r>
          </a:p>
          <a:p>
            <a:endParaRPr lang="en-US" sz="2300" dirty="0">
              <a:latin typeface="Bookman Old Style" panose="020506040505050202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solidFill>
                  <a:srgbClr val="FF0000"/>
                </a:solidFill>
                <a:latin typeface="Bookman Old Style" panose="02050604050505020204" pitchFamily="18" charset="0"/>
              </a:rPr>
              <a:t>data</a:t>
            </a:r>
            <a:r>
              <a:rPr lang="en-US" sz="2300" dirty="0">
                <a:latin typeface="Bookman Old Style" panose="02050604050505020204" pitchFamily="18" charset="0"/>
              </a:rPr>
              <a:t> is the input vector which becomes the data elements of the matrix.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nrow</a:t>
            </a:r>
            <a:r>
              <a:rPr lang="en-US" sz="2300" dirty="0">
                <a:latin typeface="Bookman Old Style" panose="02050604050505020204" pitchFamily="18" charset="0"/>
              </a:rPr>
              <a:t> is the number of rows to be created.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ncol</a:t>
            </a:r>
            <a:r>
              <a:rPr lang="en-US" sz="2300" dirty="0">
                <a:latin typeface="Bookman Old Style" panose="02050604050505020204" pitchFamily="18" charset="0"/>
              </a:rPr>
              <a:t> is the number of columns to be created.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byrow</a:t>
            </a:r>
            <a:r>
              <a:rPr lang="en-US" sz="2300" dirty="0">
                <a:solidFill>
                  <a:srgbClr val="FF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2300" dirty="0">
                <a:latin typeface="Bookman Old Style" panose="02050604050505020204" pitchFamily="18" charset="0"/>
              </a:rPr>
              <a:t>If TRUE, then the input vector elements are arranged by row.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dimname</a:t>
            </a:r>
            <a:r>
              <a:rPr lang="en-US" sz="2300" dirty="0">
                <a:latin typeface="Bookman Old Style" panose="02050604050505020204" pitchFamily="18" charset="0"/>
              </a:rPr>
              <a:t> is the names assigned to the rows and columns.</a:t>
            </a:r>
            <a:endParaRPr lang="en-IN" sz="2300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4EEB6-070E-4932-86F9-AB731CC2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6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27C79C-C59E-4991-BB0C-42D9A5C75AAB}"/>
              </a:ext>
            </a:extLst>
          </p:cNvPr>
          <p:cNvSpPr txBox="1"/>
          <p:nvPr/>
        </p:nvSpPr>
        <p:spPr>
          <a:xfrm>
            <a:off x="498422" y="415898"/>
            <a:ext cx="11358797" cy="612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effectLst/>
                <a:latin typeface="Bookman Old Style" panose="02050604050505020204" pitchFamily="18" charset="0"/>
              </a:rPr>
              <a:t>What is Data Analytics?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Data or information is in raw format. 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The increase in size of the data has led to arise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In need for carrying out inspection, data cleaning and transformation. 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Data modeling to gain insights from the data in order to derive conclusions for better decision-making process. 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ookman Old Style" panose="02050604050505020204" pitchFamily="18" charset="0"/>
              </a:rPr>
              <a:t>This process is known as </a:t>
            </a:r>
            <a:r>
              <a:rPr lang="en-US" sz="2400" b="1" dirty="0">
                <a:latin typeface="Bookman Old Style" panose="02050604050505020204" pitchFamily="18" charset="0"/>
              </a:rPr>
              <a:t>data analysis</a:t>
            </a:r>
            <a:r>
              <a:rPr lang="en-US" sz="2400" dirty="0">
                <a:latin typeface="Bookman Old Style" panose="02050604050505020204" pitchFamily="18" charset="0"/>
              </a:rPr>
              <a:t>.</a:t>
            </a:r>
          </a:p>
          <a:p>
            <a:pPr marL="719138" indent="-719138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  <a:latin typeface="Bookman Old Style" panose="02050604050505020204" pitchFamily="18" charset="0"/>
              </a:rPr>
              <a:t>The analysis is an interactive process of a person tackling a problem, finding the data required to get an answer, analyzing that data, and interpreting the results in order to provide a recommendation for action.</a:t>
            </a:r>
          </a:p>
        </p:txBody>
      </p:sp>
    </p:spTree>
    <p:extLst>
      <p:ext uri="{BB962C8B-B14F-4D97-AF65-F5344CB8AC3E}">
        <p14:creationId xmlns:p14="http://schemas.microsoft.com/office/powerpoint/2010/main" val="3873020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28B04C-22A1-48C4-A8EC-C9D9FA534569}"/>
              </a:ext>
            </a:extLst>
          </p:cNvPr>
          <p:cNvSpPr txBox="1"/>
          <p:nvPr/>
        </p:nvSpPr>
        <p:spPr>
          <a:xfrm>
            <a:off x="189875" y="169760"/>
            <a:ext cx="1181225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latin typeface="Bookman Old Style" panose="02050604050505020204" pitchFamily="18" charset="0"/>
              </a:rPr>
              <a:t>Matrix Example</a:t>
            </a:r>
          </a:p>
          <a:p>
            <a:endParaRPr lang="en-IN" sz="2200" dirty="0">
              <a:latin typeface="Bookman Old Style" panose="02050604050505020204" pitchFamily="18" charset="0"/>
            </a:endParaRPr>
          </a:p>
          <a:p>
            <a:r>
              <a:rPr lang="en-IN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# Elements are arranged sequentially by row.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M &lt;- matrix(c(3:14), </a:t>
            </a:r>
            <a:r>
              <a:rPr lang="en-IN" sz="2200" dirty="0" err="1">
                <a:latin typeface="Bookman Old Style" panose="02050604050505020204" pitchFamily="18" charset="0"/>
              </a:rPr>
              <a:t>nrow</a:t>
            </a:r>
            <a:r>
              <a:rPr lang="en-IN" sz="2200" dirty="0">
                <a:latin typeface="Bookman Old Style" panose="02050604050505020204" pitchFamily="18" charset="0"/>
              </a:rPr>
              <a:t> = 4, </a:t>
            </a:r>
            <a:r>
              <a:rPr lang="en-IN" sz="2200" dirty="0" err="1">
                <a:latin typeface="Bookman Old Style" panose="02050604050505020204" pitchFamily="18" charset="0"/>
              </a:rPr>
              <a:t>byrow</a:t>
            </a:r>
            <a:r>
              <a:rPr lang="en-IN" sz="2200" dirty="0">
                <a:latin typeface="Bookman Old Style" panose="02050604050505020204" pitchFamily="18" charset="0"/>
              </a:rPr>
              <a:t> = TRUE)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print(M)</a:t>
            </a:r>
          </a:p>
          <a:p>
            <a:endParaRPr lang="en-IN" sz="2200" dirty="0">
              <a:latin typeface="Bookman Old Style" panose="02050604050505020204" pitchFamily="18" charset="0"/>
            </a:endParaRPr>
          </a:p>
          <a:p>
            <a:r>
              <a:rPr lang="en-IN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# Elements are arranged sequentially by column.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N &lt;- matrix(c(3:14), </a:t>
            </a:r>
            <a:r>
              <a:rPr lang="en-IN" sz="2200" dirty="0" err="1">
                <a:latin typeface="Bookman Old Style" panose="02050604050505020204" pitchFamily="18" charset="0"/>
              </a:rPr>
              <a:t>nrow</a:t>
            </a:r>
            <a:r>
              <a:rPr lang="en-IN" sz="2200" dirty="0">
                <a:latin typeface="Bookman Old Style" panose="02050604050505020204" pitchFamily="18" charset="0"/>
              </a:rPr>
              <a:t> = 4, </a:t>
            </a:r>
            <a:r>
              <a:rPr lang="en-IN" sz="2200" dirty="0" err="1">
                <a:latin typeface="Bookman Old Style" panose="02050604050505020204" pitchFamily="18" charset="0"/>
              </a:rPr>
              <a:t>byrow</a:t>
            </a:r>
            <a:r>
              <a:rPr lang="en-IN" sz="2200" dirty="0">
                <a:latin typeface="Bookman Old Style" panose="02050604050505020204" pitchFamily="18" charset="0"/>
              </a:rPr>
              <a:t> = FALSE)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print(N)</a:t>
            </a:r>
          </a:p>
          <a:p>
            <a:endParaRPr lang="en-IN" sz="2200" dirty="0">
              <a:latin typeface="Bookman Old Style" panose="02050604050505020204" pitchFamily="18" charset="0"/>
            </a:endParaRPr>
          </a:p>
          <a:p>
            <a:r>
              <a:rPr lang="en-IN" sz="2200" dirty="0">
                <a:solidFill>
                  <a:srgbClr val="FF0000"/>
                </a:solidFill>
                <a:latin typeface="Bookman Old Style" panose="02050604050505020204" pitchFamily="18" charset="0"/>
              </a:rPr>
              <a:t># Define the column and row names.</a:t>
            </a:r>
          </a:p>
          <a:p>
            <a:r>
              <a:rPr lang="en-IN" sz="2200" dirty="0" err="1">
                <a:latin typeface="Bookman Old Style" panose="02050604050505020204" pitchFamily="18" charset="0"/>
              </a:rPr>
              <a:t>rownames</a:t>
            </a:r>
            <a:r>
              <a:rPr lang="en-IN" sz="2200" dirty="0">
                <a:latin typeface="Bookman Old Style" panose="02050604050505020204" pitchFamily="18" charset="0"/>
              </a:rPr>
              <a:t> = c("row1", "row2", "row3", "row4")</a:t>
            </a:r>
          </a:p>
          <a:p>
            <a:r>
              <a:rPr lang="en-IN" sz="2200" dirty="0" err="1">
                <a:latin typeface="Bookman Old Style" panose="02050604050505020204" pitchFamily="18" charset="0"/>
              </a:rPr>
              <a:t>colnames</a:t>
            </a:r>
            <a:r>
              <a:rPr lang="en-IN" sz="2200" dirty="0">
                <a:latin typeface="Bookman Old Style" panose="02050604050505020204" pitchFamily="18" charset="0"/>
              </a:rPr>
              <a:t> = c("col1", "col2", "col3")</a:t>
            </a:r>
          </a:p>
          <a:p>
            <a:endParaRPr lang="en-IN" sz="2200" dirty="0">
              <a:latin typeface="Bookman Old Style" panose="02050604050505020204" pitchFamily="18" charset="0"/>
            </a:endParaRPr>
          </a:p>
          <a:p>
            <a:r>
              <a:rPr lang="en-IN" sz="2200" dirty="0">
                <a:latin typeface="Bookman Old Style" panose="02050604050505020204" pitchFamily="18" charset="0"/>
              </a:rPr>
              <a:t>P &lt;- matrix(c(3:14), </a:t>
            </a:r>
            <a:r>
              <a:rPr lang="en-IN" sz="2200" dirty="0" err="1">
                <a:latin typeface="Bookman Old Style" panose="02050604050505020204" pitchFamily="18" charset="0"/>
              </a:rPr>
              <a:t>nrow</a:t>
            </a:r>
            <a:r>
              <a:rPr lang="en-IN" sz="2200" dirty="0">
                <a:latin typeface="Bookman Old Style" panose="02050604050505020204" pitchFamily="18" charset="0"/>
              </a:rPr>
              <a:t> = 4, </a:t>
            </a:r>
            <a:r>
              <a:rPr lang="en-IN" sz="2200" dirty="0" err="1">
                <a:latin typeface="Bookman Old Style" panose="02050604050505020204" pitchFamily="18" charset="0"/>
              </a:rPr>
              <a:t>byrow</a:t>
            </a:r>
            <a:r>
              <a:rPr lang="en-IN" sz="2200" dirty="0">
                <a:latin typeface="Bookman Old Style" panose="02050604050505020204" pitchFamily="18" charset="0"/>
              </a:rPr>
              <a:t> = TRUE,                                                                      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                  </a:t>
            </a:r>
            <a:r>
              <a:rPr lang="en-IN" sz="2200" dirty="0" err="1">
                <a:latin typeface="Bookman Old Style" panose="02050604050505020204" pitchFamily="18" charset="0"/>
              </a:rPr>
              <a:t>dimnames</a:t>
            </a:r>
            <a:r>
              <a:rPr lang="en-IN" sz="2200" dirty="0">
                <a:latin typeface="Bookman Old Style" panose="02050604050505020204" pitchFamily="18" charset="0"/>
              </a:rPr>
              <a:t> = list(</a:t>
            </a:r>
            <a:r>
              <a:rPr lang="en-IN" sz="2200" dirty="0" err="1">
                <a:latin typeface="Bookman Old Style" panose="02050604050505020204" pitchFamily="18" charset="0"/>
              </a:rPr>
              <a:t>rownames</a:t>
            </a:r>
            <a:r>
              <a:rPr lang="en-IN" sz="2200" dirty="0">
                <a:latin typeface="Bookman Old Style" panose="02050604050505020204" pitchFamily="18" charset="0"/>
              </a:rPr>
              <a:t>, </a:t>
            </a:r>
            <a:r>
              <a:rPr lang="en-IN" sz="2200" dirty="0" err="1">
                <a:latin typeface="Bookman Old Style" panose="02050604050505020204" pitchFamily="18" charset="0"/>
              </a:rPr>
              <a:t>colnames</a:t>
            </a:r>
            <a:r>
              <a:rPr lang="en-IN" sz="2200" dirty="0">
                <a:latin typeface="Bookman Old Style" panose="02050604050505020204" pitchFamily="18" charset="0"/>
              </a:rPr>
              <a:t>))</a:t>
            </a:r>
          </a:p>
          <a:p>
            <a:r>
              <a:rPr lang="en-IN" sz="2200" dirty="0">
                <a:latin typeface="Bookman Old Style" panose="02050604050505020204" pitchFamily="18" charset="0"/>
              </a:rPr>
              <a:t>print(P)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8B61C-3A05-4FD6-9AC8-83490997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9" t="32584" r="57143" b="50265"/>
          <a:stretch/>
        </p:blipFill>
        <p:spPr>
          <a:xfrm>
            <a:off x="7474856" y="252656"/>
            <a:ext cx="2351315" cy="1614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72446-D293-4886-9D5E-DFA0FEA60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9" t="51037" r="57143" b="32251"/>
          <a:stretch/>
        </p:blipFill>
        <p:spPr>
          <a:xfrm>
            <a:off x="7474856" y="2283448"/>
            <a:ext cx="2351315" cy="1572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991B8-F16C-412B-920F-74310E16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9" t="68728" r="57143" b="15539"/>
          <a:stretch/>
        </p:blipFill>
        <p:spPr>
          <a:xfrm>
            <a:off x="7474856" y="4674802"/>
            <a:ext cx="2497502" cy="1572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39F847-1324-4290-B3E1-5CFD2761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31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BE9CE5-2FB9-436B-95DF-012A65BE692B}"/>
              </a:ext>
            </a:extLst>
          </p:cNvPr>
          <p:cNvSpPr txBox="1"/>
          <p:nvPr/>
        </p:nvSpPr>
        <p:spPr>
          <a:xfrm>
            <a:off x="370114" y="0"/>
            <a:ext cx="11684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>
                <a:latin typeface="Bookman Old Style" panose="02050604050505020204" pitchFamily="18" charset="0"/>
              </a:rPr>
              <a:t>Accessing Elements of a Matrix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Matrix can be accessed by using the column and row index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 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Define the column and row names.</a:t>
            </a:r>
          </a:p>
          <a:p>
            <a:pPr algn="just"/>
            <a:r>
              <a:rPr lang="en-IN" sz="2000" dirty="0" err="1">
                <a:latin typeface="Bookman Old Style" panose="02050604050505020204" pitchFamily="18" charset="0"/>
              </a:rPr>
              <a:t>rownames</a:t>
            </a:r>
            <a:r>
              <a:rPr lang="en-IN" sz="2000" dirty="0">
                <a:latin typeface="Bookman Old Style" panose="02050604050505020204" pitchFamily="18" charset="0"/>
              </a:rPr>
              <a:t> = c("row1", "row2", "row3", "row4")</a:t>
            </a:r>
          </a:p>
          <a:p>
            <a:pPr algn="just"/>
            <a:r>
              <a:rPr lang="en-IN" sz="2000" dirty="0" err="1">
                <a:latin typeface="Bookman Old Style" panose="02050604050505020204" pitchFamily="18" charset="0"/>
              </a:rPr>
              <a:t>colnames</a:t>
            </a:r>
            <a:r>
              <a:rPr lang="en-IN" sz="2000" dirty="0">
                <a:latin typeface="Bookman Old Style" panose="02050604050505020204" pitchFamily="18" charset="0"/>
              </a:rPr>
              <a:t> = c("col1", "col2", "col3")</a:t>
            </a:r>
          </a:p>
          <a:p>
            <a:pPr algn="just"/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Create the matrix.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P &lt;- matrix(c(3:14), </a:t>
            </a:r>
            <a:r>
              <a:rPr lang="en-IN" sz="2000" dirty="0" err="1">
                <a:latin typeface="Bookman Old Style" panose="02050604050505020204" pitchFamily="18" charset="0"/>
              </a:rPr>
              <a:t>nrow</a:t>
            </a:r>
            <a:r>
              <a:rPr lang="en-IN" sz="2000" dirty="0">
                <a:latin typeface="Bookman Old Style" panose="02050604050505020204" pitchFamily="18" charset="0"/>
              </a:rPr>
              <a:t> = 4, </a:t>
            </a:r>
            <a:r>
              <a:rPr lang="en-IN" sz="2000" dirty="0" err="1">
                <a:latin typeface="Bookman Old Style" panose="02050604050505020204" pitchFamily="18" charset="0"/>
              </a:rPr>
              <a:t>byrow</a:t>
            </a:r>
            <a:r>
              <a:rPr lang="en-IN" sz="2000" dirty="0">
                <a:latin typeface="Bookman Old Style" panose="02050604050505020204" pitchFamily="18" charset="0"/>
              </a:rPr>
              <a:t> = TRUE, </a:t>
            </a:r>
            <a:r>
              <a:rPr lang="en-IN" sz="2000" dirty="0" err="1">
                <a:latin typeface="Bookman Old Style" panose="02050604050505020204" pitchFamily="18" charset="0"/>
              </a:rPr>
              <a:t>dimnames</a:t>
            </a:r>
            <a:r>
              <a:rPr lang="en-IN" sz="2000" dirty="0">
                <a:latin typeface="Bookman Old Style" panose="02050604050505020204" pitchFamily="18" charset="0"/>
              </a:rPr>
              <a:t> = list(</a:t>
            </a:r>
            <a:r>
              <a:rPr lang="en-IN" sz="2000" dirty="0" err="1">
                <a:latin typeface="Bookman Old Style" panose="02050604050505020204" pitchFamily="18" charset="0"/>
              </a:rPr>
              <a:t>rownames</a:t>
            </a:r>
            <a:r>
              <a:rPr lang="en-IN" sz="2000" dirty="0">
                <a:latin typeface="Bookman Old Style" panose="02050604050505020204" pitchFamily="18" charset="0"/>
              </a:rPr>
              <a:t>, </a:t>
            </a:r>
            <a:r>
              <a:rPr lang="en-IN" sz="2000" dirty="0" err="1">
                <a:latin typeface="Bookman Old Style" panose="02050604050505020204" pitchFamily="18" charset="0"/>
              </a:rPr>
              <a:t>colnames</a:t>
            </a:r>
            <a:r>
              <a:rPr lang="en-IN" sz="2000" dirty="0">
                <a:latin typeface="Bookman Old Style" panose="02050604050505020204" pitchFamily="18" charset="0"/>
              </a:rPr>
              <a:t>))</a:t>
            </a:r>
          </a:p>
          <a:p>
            <a:pPr algn="just"/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Access the element at 3rd column and 1st row.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print(P[1,3])			</a:t>
            </a:r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[1] 5</a:t>
            </a:r>
          </a:p>
          <a:p>
            <a:pPr algn="just"/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Access the element at 2nd column and 4th row.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print(P[4,2])			</a:t>
            </a:r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[1] 13</a:t>
            </a:r>
          </a:p>
          <a:p>
            <a:pPr algn="just"/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Access only the  2nd row.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print(P[2,])			</a:t>
            </a:r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col1 col2 col3 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   							6    7    8 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# Access only the 3rd column.</a:t>
            </a:r>
          </a:p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print(P[,3])							</a:t>
            </a:r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row1 row2 row3 row4 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   											5    8   11   14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2D712-180C-45BD-98F1-E0AFD72D0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9" t="68728" r="57143" b="15539"/>
          <a:stretch/>
        </p:blipFill>
        <p:spPr>
          <a:xfrm>
            <a:off x="8302169" y="386685"/>
            <a:ext cx="3230730" cy="2034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3CF0A-7EB5-4A87-86EE-9DDEE745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42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FA0EC5-49EC-4D3E-9CD2-72BAC1E0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143746"/>
              </p:ext>
            </p:extLst>
          </p:nvPr>
        </p:nvGraphicFramePr>
        <p:xfrm>
          <a:off x="219075" y="228600"/>
          <a:ext cx="11753850" cy="65065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6925">
                  <a:extLst>
                    <a:ext uri="{9D8B030D-6E8A-4147-A177-3AD203B41FA5}">
                      <a16:colId xmlns:a16="http://schemas.microsoft.com/office/drawing/2014/main" val="678348012"/>
                    </a:ext>
                  </a:extLst>
                </a:gridCol>
                <a:gridCol w="5876925">
                  <a:extLst>
                    <a:ext uri="{9D8B030D-6E8A-4147-A177-3AD203B41FA5}">
                      <a16:colId xmlns:a16="http://schemas.microsoft.com/office/drawing/2014/main" val="1961827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rgbClr val="C00000"/>
                          </a:solidFill>
                          <a:latin typeface="Bookman Old Style" panose="02050604050505020204" pitchFamily="18" charset="0"/>
                        </a:rPr>
                        <a:t># Example for Matrix function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Bookman Old Style" panose="02050604050505020204" pitchFamily="18" charset="0"/>
                        </a:rPr>
                        <a:t>A &lt;- matrix(c(1, 2, 3, 4, 5, 6, 7, 8, 9),3,3)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Bookman Old Style" panose="02050604050505020204" pitchFamily="18" charset="0"/>
                        </a:rPr>
                        <a:t>B &lt;- matrix(c(11, 12, 13, 14, 15, 16, 17, 18, 19),3,3)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Bookman Old Style" panose="02050604050505020204" pitchFamily="18" charset="0"/>
                        </a:rPr>
                        <a:t>C &lt;- matrix(c(21, 22, 23, 24, 25, 26, 27, 28, 29),3,3)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# Check whether the variable A Matrix or not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Bookman Old Style" panose="02050604050505020204" pitchFamily="18" charset="0"/>
                        </a:rPr>
                        <a:t>is.matrix</a:t>
                      </a: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(A)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#Multiplication by a Scalar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s&lt;-3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s1&lt;-A*s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s1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# Matrix Addition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Bookman Old Style" panose="02050604050505020204" pitchFamily="18" charset="0"/>
                        </a:rPr>
                        <a:t>Matadd</a:t>
                      </a: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&lt;-A+B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Bookman Old Style" panose="02050604050505020204" pitchFamily="18" charset="0"/>
                        </a:rPr>
                        <a:t>Matadd</a:t>
                      </a:r>
                      <a:endParaRPr lang="en-IN" sz="1800" dirty="0">
                        <a:latin typeface="Bookman Old Style" panose="020506040505050202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# Matrix Subtraction 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Bookman Old Style" panose="02050604050505020204" pitchFamily="18" charset="0"/>
                        </a:rPr>
                        <a:t>Matsub</a:t>
                      </a:r>
                      <a:r>
                        <a:rPr lang="en-IN" sz="1800" dirty="0">
                          <a:latin typeface="Bookman Old Style" panose="02050604050505020204" pitchFamily="18" charset="0"/>
                        </a:rPr>
                        <a:t>&lt;-A-B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Bookman Old Style" panose="02050604050505020204" pitchFamily="18" charset="0"/>
                        </a:rPr>
                        <a:t>Matsub</a:t>
                      </a:r>
                      <a:endParaRPr lang="en-IN" sz="180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# Matrix </a:t>
                      </a:r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Multiflication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   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Matmul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&lt;-A*B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Matmul</a:t>
                      </a:r>
                      <a:endParaRPr lang="en-IN" sz="2000" dirty="0">
                        <a:latin typeface="Bookman Old Style" panose="02050604050505020204" pitchFamily="18" charset="0"/>
                      </a:endParaRP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# Matrix </a:t>
                      </a:r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Transforce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    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tm&lt;-t(A)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A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tm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#Computing Column &amp; Row Sums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sum(A)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colSums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(A)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rowSums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(A)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#Computing Column &amp; Row Means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mean(A)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colMeans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(A)</a:t>
                      </a:r>
                    </a:p>
                    <a:p>
                      <a:r>
                        <a:rPr lang="en-IN" sz="2000" dirty="0" err="1">
                          <a:latin typeface="Bookman Old Style" panose="02050604050505020204" pitchFamily="18" charset="0"/>
                        </a:rPr>
                        <a:t>rowMeans</a:t>
                      </a:r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(A)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#Accessing the matrix element 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A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A[2,2]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A[2,2]&lt;-33</a:t>
                      </a:r>
                    </a:p>
                    <a:p>
                      <a:r>
                        <a:rPr lang="en-IN" sz="2000" dirty="0">
                          <a:latin typeface="Bookman Old Style" panose="02050604050505020204" pitchFamily="18" charset="0"/>
                        </a:rPr>
                        <a:t>A[3,2]+B[2,2]</a:t>
                      </a:r>
                    </a:p>
                    <a:p>
                      <a:endParaRPr lang="en-IN" sz="200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2659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E3491-41ED-4DE1-97D8-EC358D9B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46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7ED116-FF65-49AE-A7D6-830AB25AEDBD}"/>
              </a:ext>
            </a:extLst>
          </p:cNvPr>
          <p:cNvSpPr txBox="1"/>
          <p:nvPr/>
        </p:nvSpPr>
        <p:spPr>
          <a:xfrm>
            <a:off x="381000" y="139184"/>
            <a:ext cx="11430000" cy="6489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N" sz="2400" b="1" dirty="0">
                <a:latin typeface="Bookman Old Style" panose="02050604050505020204" pitchFamily="18" charset="0"/>
              </a:rPr>
              <a:t>R - Data Frames</a:t>
            </a:r>
          </a:p>
          <a:p>
            <a:pPr marL="628650" indent="-6286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A data frame is a table or structure. </a:t>
            </a:r>
          </a:p>
          <a:p>
            <a:pPr marL="628650" indent="-6286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Each column contains values of one variable.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Bookman Old Style" panose="02050604050505020204" pitchFamily="18" charset="0"/>
              </a:rPr>
              <a:t>Following are the characteristics of a data frame</a:t>
            </a:r>
          </a:p>
          <a:p>
            <a:pPr marL="533400" indent="-5334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The column names should be non-empty.</a:t>
            </a:r>
          </a:p>
          <a:p>
            <a:pPr marL="533400" indent="-5334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The row names should be unique.</a:t>
            </a:r>
          </a:p>
          <a:p>
            <a:pPr marL="533400" indent="-5334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The data stored in a data frame can be of numeric, factor or character. </a:t>
            </a:r>
          </a:p>
          <a:p>
            <a:pPr marL="533400" indent="-5334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Bookman Old Style" panose="02050604050505020204" pitchFamily="18" charset="0"/>
              </a:rPr>
              <a:t>Each column should contain same number of data items.</a:t>
            </a:r>
          </a:p>
          <a:p>
            <a:pPr algn="just">
              <a:lnSpc>
                <a:spcPct val="150000"/>
              </a:lnSpc>
            </a:pPr>
            <a:endParaRPr lang="en-IN" sz="2400" b="1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57582-1CF9-4B71-AB5E-0012430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651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E6E4C7-814E-4070-AFC0-E8716BCA3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8581"/>
            <a:ext cx="11582400" cy="575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the data frame.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emp.data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c (1:5),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c("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Rick","Dan","Michelle","Ryan","Gary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"),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salary = c(623.3,515.2,611.0,729.0,843.25),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start_date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as.Date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(c("2012-01-01",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"2013-09-23", "2014-11-15",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"2014-05-11", "2015-03-27")),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stringsAsFactors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FALSE 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Print the data frame.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emp.data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C58BC-5AF5-42D7-AECF-2530C3561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3263" t="36938" r="53281" b="40093"/>
          <a:stretch/>
        </p:blipFill>
        <p:spPr>
          <a:xfrm>
            <a:off x="5658030" y="3429000"/>
            <a:ext cx="5905140" cy="250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57958-D7CB-41E9-8EB1-CB485313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7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7C1FC48-F37E-4B98-8AB7-0BF5EA16F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-47015"/>
            <a:ext cx="11696700" cy="695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Bookman Old Style" panose="02050604050505020204" pitchFamily="18" charset="0"/>
              </a:rPr>
              <a:t>Summary of Data in Data Frame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latin typeface="Bookman Old Style" panose="02050604050505020204" pitchFamily="18" charset="0"/>
              </a:rPr>
              <a:t>The statistical summary and nature of the data can be obtained by applying </a:t>
            </a:r>
            <a:r>
              <a:rPr lang="en-US" sz="2500" b="1" dirty="0">
                <a:latin typeface="Bookman Old Style" panose="02050604050505020204" pitchFamily="18" charset="0"/>
              </a:rPr>
              <a:t>summary()</a:t>
            </a:r>
            <a:r>
              <a:rPr lang="en-US" sz="2500" dirty="0">
                <a:latin typeface="Bookman Old Style" panose="02050604050505020204" pitchFamily="18" charset="0"/>
              </a:rPr>
              <a:t> function.</a:t>
            </a:r>
            <a:endParaRPr lang="en-US" sz="2500" b="1" dirty="0">
              <a:latin typeface="Bookman Old Style" panose="020506040505050202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the data frame.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emp.data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data.frame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emp_id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c (1:5),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emp_name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c("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Rick","Dan","Michelle","Ryan","Gary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"),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salary = c(623.3,515.2,611.0,729.0,843.25),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start_date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as.Date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(c("2012-01-01", "2013-09-23", "2014-11-15",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"2014-05-11", "2015-03-27")),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stringsAsFactors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FALSE )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Print the summary.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Bookman Old Style" panose="02050604050505020204" pitchFamily="18" charset="0"/>
              </a:rPr>
              <a:t>Print(</a:t>
            </a:r>
            <a:r>
              <a:rPr lang="en-US" altLang="en-US" sz="2500" dirty="0" err="1">
                <a:latin typeface="Bookman Old Style" panose="02050604050505020204" pitchFamily="18" charset="0"/>
              </a:rPr>
              <a:t>emp.data</a:t>
            </a:r>
            <a:r>
              <a:rPr lang="en-US" altLang="en-US" sz="2500" dirty="0">
                <a:latin typeface="Bookman Old Style" panose="02050604050505020204" pitchFamily="18" charset="0"/>
              </a:rPr>
              <a:t>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print(summary(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emp.data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C8ABE-C0F9-4572-BFC5-0CF12CC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046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8DC93-6DD6-40F6-A427-EDE9868D6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1250" t="26655" r="2344" b="39995"/>
          <a:stretch/>
        </p:blipFill>
        <p:spPr>
          <a:xfrm>
            <a:off x="249555" y="1219200"/>
            <a:ext cx="11692890" cy="529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8BA84-3DEE-4C57-8168-9B5793C4A300}"/>
              </a:ext>
            </a:extLst>
          </p:cNvPr>
          <p:cNvSpPr txBox="1"/>
          <p:nvPr/>
        </p:nvSpPr>
        <p:spPr>
          <a:xfrm>
            <a:off x="249554" y="342900"/>
            <a:ext cx="11692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summary(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emp.data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</a:t>
            </a:r>
            <a:endParaRPr lang="en-IN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E4EAE8-15FB-457B-8DE7-6C0E614B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354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B3DF2-BB8D-4B07-87B2-932CDD0E6A9C}"/>
              </a:ext>
            </a:extLst>
          </p:cNvPr>
          <p:cNvSpPr txBox="1"/>
          <p:nvPr/>
        </p:nvSpPr>
        <p:spPr>
          <a:xfrm>
            <a:off x="333375" y="221888"/>
            <a:ext cx="11525250" cy="6636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200" b="1" dirty="0">
                <a:latin typeface="Bookman Old Style" panose="02050604050505020204" pitchFamily="18" charset="0"/>
              </a:rPr>
              <a:t>Working with CSV Files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ookman Old Style" panose="02050604050505020204" pitchFamily="18" charset="0"/>
              </a:rPr>
              <a:t>R read data from files stored outside the R environment.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ookman Old Style" panose="02050604050505020204" pitchFamily="18" charset="0"/>
              </a:rPr>
              <a:t>Write data into files which will be stored and accessed by the operating system.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ookman Old Style" panose="02050604050505020204" pitchFamily="18" charset="0"/>
              </a:rPr>
              <a:t>R can read and write into various file formats like csv, excel, xml etc.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Getting and Setting the Working Directory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getwd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 	- 	Find </a:t>
            </a:r>
            <a:r>
              <a:rPr lang="en-US" altLang="en-US" sz="2200" dirty="0">
                <a:latin typeface="Bookman Old Style" panose="02050604050505020204" pitchFamily="18" charset="0"/>
              </a:rPr>
              <a:t>the working directory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setwd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()	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- 	Set the working directory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Get and print current working directory.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		print(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getwd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())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Set current working directory.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		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setwd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("/web/com")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Get and print current working directory.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		print(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getwd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())</a:t>
            </a:r>
            <a:endParaRPr lang="en-IN" sz="2200" b="1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D384C-58B3-459D-8D32-29079FE5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508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37C-C234-4F33-8AE3-DEAC09EB442D}"/>
              </a:ext>
            </a:extLst>
          </p:cNvPr>
          <p:cNvSpPr txBox="1"/>
          <p:nvPr/>
        </p:nvSpPr>
        <p:spPr>
          <a:xfrm>
            <a:off x="190500" y="253484"/>
            <a:ext cx="11791950" cy="6636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200" b="1" dirty="0">
                <a:latin typeface="Bookman Old Style" panose="02050604050505020204" pitchFamily="18" charset="0"/>
              </a:rPr>
              <a:t>Input as CSV File</a:t>
            </a:r>
          </a:p>
          <a:p>
            <a:pPr marL="723900" indent="-723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The csv file is a text file</a:t>
            </a:r>
          </a:p>
          <a:p>
            <a:pPr marL="723900" indent="-723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The values in the columns are separated by a comma.</a:t>
            </a:r>
            <a:endParaRPr lang="en-IN" sz="2200" b="1" dirty="0">
              <a:latin typeface="Bookman Old Style" panose="02050604050505020204" pitchFamily="18" charset="0"/>
            </a:endParaRPr>
          </a:p>
          <a:p>
            <a:pPr marL="723900" indent="-723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The following data present in the file named </a:t>
            </a:r>
            <a:r>
              <a:rPr lang="en-US" sz="2200" b="1" dirty="0">
                <a:latin typeface="Bookman Old Style" panose="02050604050505020204" pitchFamily="18" charset="0"/>
              </a:rPr>
              <a:t>input.csv</a:t>
            </a:r>
            <a:r>
              <a:rPr lang="en-US" sz="2200" dirty="0">
                <a:latin typeface="Bookman Old Style" panose="02050604050505020204" pitchFamily="18" charset="0"/>
              </a:rPr>
              <a:t>.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id,name,salary,start_date,dept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1,Rick,623.3,2012-01-01,IT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2,Dan,515.2,2013-09-23,Operations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3,Michelle,611,2014-11-15,IT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4,Ryan,729,2014-05-11,HR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5,Gary,843.25,2015-03-27,Finance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6,Nina,578,2013-05-21,IT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7,Simon,632.8,2013-07-30,Operations</a:t>
            </a:r>
          </a:p>
          <a:p>
            <a:pPr lvl="7" algn="just">
              <a:lnSpc>
                <a:spcPct val="150000"/>
              </a:lnSpc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8,Guru,722.5,2014-06-17,Finance </a:t>
            </a:r>
            <a:endParaRPr lang="en-IN" sz="2200" b="1" dirty="0"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7F68B-CC20-4F31-9B25-94C79C0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31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3CF73-C1DA-48B2-87EB-C8F23DB8A394}"/>
              </a:ext>
            </a:extLst>
          </p:cNvPr>
          <p:cNvSpPr txBox="1"/>
          <p:nvPr/>
        </p:nvSpPr>
        <p:spPr>
          <a:xfrm>
            <a:off x="247650" y="497877"/>
            <a:ext cx="11620500" cy="6674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Reading a CSV File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read.csv()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function to read a CSV file available in your current working directory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Bookman Old Style" panose="02050604050505020204" pitchFamily="18" charset="0"/>
              </a:rPr>
              <a:t>	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&lt;- read.csv("input.csv")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Bookman Old Style" panose="02050604050505020204" pitchFamily="18" charset="0"/>
              </a:rPr>
              <a:t>	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print(data)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Output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Bookman Old Style" panose="0205060405050502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FA895-CC37-492E-BD71-316FA21A8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32" t="23902" r="43214" b="37984"/>
          <a:stretch/>
        </p:blipFill>
        <p:spPr>
          <a:xfrm>
            <a:off x="2307771" y="3545114"/>
            <a:ext cx="7286172" cy="3019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9FB19-F768-4E46-970D-D0137761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81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6EF52F-D334-4CD4-ABE0-0334AD0E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3" y="584616"/>
            <a:ext cx="10542071" cy="5831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3230E-1389-4E86-9793-AECFFF810658}"/>
              </a:ext>
            </a:extLst>
          </p:cNvPr>
          <p:cNvSpPr txBox="1"/>
          <p:nvPr/>
        </p:nvSpPr>
        <p:spPr>
          <a:xfrm>
            <a:off x="1127659" y="6488668"/>
            <a:ext cx="96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https://www.kdnuggets.com/2017/07/4-types-data-analytics.html</a:t>
            </a:r>
          </a:p>
        </p:txBody>
      </p:sp>
    </p:spTree>
    <p:extLst>
      <p:ext uri="{BB962C8B-B14F-4D97-AF65-F5344CB8AC3E}">
        <p14:creationId xmlns:p14="http://schemas.microsoft.com/office/powerpoint/2010/main" val="3305051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DB903-D5D9-4EA1-8168-A4D2E03389CE}"/>
              </a:ext>
            </a:extLst>
          </p:cNvPr>
          <p:cNvSpPr txBox="1"/>
          <p:nvPr/>
        </p:nvSpPr>
        <p:spPr>
          <a:xfrm>
            <a:off x="302985" y="152400"/>
            <a:ext cx="11586029" cy="650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Bookman Old Style" panose="02050604050505020204" pitchFamily="18" charset="0"/>
              </a:rPr>
              <a:t>Analysing the CSV File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Bookman Old Style" panose="02050604050505020204" pitchFamily="18" charset="0"/>
              </a:rPr>
              <a:t>read.csv()</a:t>
            </a:r>
            <a:r>
              <a:rPr lang="en-US" sz="2000" dirty="0">
                <a:latin typeface="Bookman Old Style" panose="02050604050505020204" pitchFamily="18" charset="0"/>
              </a:rPr>
              <a:t> function gives the output as a data frame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&lt;- read.csv("input.csv") 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is.data.frame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(data)) 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ncol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(data)) </a:t>
            </a:r>
          </a:p>
          <a:p>
            <a:pPr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nrow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(data)) 					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[1] TRUE		 [1] 5 		[1] 8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 the maximum salary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a data frame.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&lt;- read.csv("input.csv")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Get the max salary from data frame.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max(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data$salary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Get the person detail having max salary.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retval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subset(data, salary == max(salary))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retval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</a:t>
            </a:r>
            <a:endParaRPr lang="en-IN" sz="2000" b="1" dirty="0">
              <a:latin typeface="Bookman Old Style" panose="0205060405050502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3056E8-198E-4B3E-A36E-60DB1D81E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" t="37216" r="41719" b="48055"/>
          <a:stretch/>
        </p:blipFill>
        <p:spPr>
          <a:xfrm>
            <a:off x="5770333" y="3657600"/>
            <a:ext cx="6289255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88A72-1BA8-45F4-B497-73BEF6DC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93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FCB497-9087-4E96-A575-8957F6CF2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" t="12468" r="23809" b="12998"/>
          <a:stretch/>
        </p:blipFill>
        <p:spPr>
          <a:xfrm>
            <a:off x="723900" y="296695"/>
            <a:ext cx="9429750" cy="639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63060-92D3-4C61-B65B-73E583B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538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95C81-8A06-4068-B7AC-DB5EC3D7B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10259" r="17656" b="9147"/>
          <a:stretch/>
        </p:blipFill>
        <p:spPr>
          <a:xfrm>
            <a:off x="551465" y="447675"/>
            <a:ext cx="10383235" cy="5962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0AF74-AA7F-4755-AC40-ADACCB42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503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59EDB-614F-4771-9C9A-571BF2B54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-17764"/>
            <a:ext cx="11772900" cy="677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Writing into a CSV File</a:t>
            </a:r>
          </a:p>
          <a:p>
            <a:pPr marL="723900" marR="0" lvl="0" indent="-6286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 can create csv file form using existing data frame. </a:t>
            </a:r>
          </a:p>
          <a:p>
            <a:pPr marL="723900" marR="0" lvl="0" indent="-6286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write.csv()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function is used to create the csv file. </a:t>
            </a:r>
          </a:p>
          <a:p>
            <a:pPr marL="723900" marR="0" lvl="0" indent="-6286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This file gets created in the working directory.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Create a data frame.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&lt;- read.csv("input.csv")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retval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subset(data,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as.Date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start_date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as.Date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("2014-01-01"))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# Write filtered data into a new file.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write.csv(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retval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,"output.csv")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newdata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&lt;- read.csv("output.csv")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newdata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15CCC-639E-4036-A2D6-AEB7ED610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3330" r="13125" b="25266"/>
          <a:stretch/>
        </p:blipFill>
        <p:spPr>
          <a:xfrm>
            <a:off x="4669850" y="4437089"/>
            <a:ext cx="7242812" cy="188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5C47-D149-47E6-897D-C5E02123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672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B4D4E5-0018-46AC-A6D1-5D114C1F1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00460"/>
            <a:ext cx="8067675" cy="60570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66700" y="262417"/>
            <a:ext cx="11772900" cy="608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3648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Linear Regression</a:t>
            </a:r>
            <a:endParaRPr lang="en-US" sz="2000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Regression analysis is a very widely used statistical tool to establish a relationship model between two variables. </a:t>
            </a: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One of these variable is called predictor variable whose value is gathered through experiments. </a:t>
            </a: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The other variable is called response variable whose value is derived from the predictor variable.</a:t>
            </a: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Mathematically a linear relationship represents a straight line when plotted as a graph. </a:t>
            </a: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The general mathematical equation for a linear regression is           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 = ax + b</a:t>
            </a:r>
            <a:endParaRPr lang="en-US" sz="2000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  <a:p>
            <a:pPr marL="358775" indent="-269875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Following is the description of the parameters used −</a:t>
            </a:r>
          </a:p>
          <a:p>
            <a:pPr marL="1273175" lvl="2" indent="-26987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 is the response variable.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	</a:t>
            </a:r>
          </a:p>
          <a:p>
            <a:pPr marL="1273175" lvl="2" indent="-26987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 is the predictor variable.</a:t>
            </a:r>
            <a:endParaRPr lang="en-US" sz="2000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  <a:p>
            <a:pPr marL="1273175" lvl="2" indent="-26987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 and </a:t>
            </a: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 are constants which are called the coefficients.</a:t>
            </a:r>
            <a:endParaRPr lang="en-US" sz="2000" b="1" dirty="0">
              <a:solidFill>
                <a:srgbClr val="4F81BD"/>
              </a:solidFill>
              <a:latin typeface="Bookman Old Style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1192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How much money should you allocate for gas?</a:t>
            </a:r>
            <a:endParaRPr lang="en-US" sz="2000" b="1" dirty="0"/>
          </a:p>
          <a:p>
            <a:r>
              <a:rPr lang="en-US" sz="2000" dirty="0"/>
              <a:t>You approach this problem with a science-oriented mindset, thinking that there must be a way to estimate the amount of money needed, based on the distance you're travelling.</a:t>
            </a:r>
          </a:p>
        </p:txBody>
      </p:sp>
      <p:pic>
        <p:nvPicPr>
          <p:cNvPr id="18434" name="Picture 2" descr="https://miro.medium.com/max/215/1*XC9TJnDvSAunKfsEJfznm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1168063"/>
            <a:ext cx="2724149" cy="552432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943351" y="1295400"/>
            <a:ext cx="70103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At this point these are just numbers. It's not very easy to get any valuable information from this spreadsheet.</a:t>
            </a:r>
          </a:p>
        </p:txBody>
      </p:sp>
      <p:pic>
        <p:nvPicPr>
          <p:cNvPr id="18436" name="Picture 4" descr="https://miro.medium.com/max/1280/1*1VEpqo1nbnC0iia-R8l-oA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1" y="1866899"/>
            <a:ext cx="4658784" cy="349408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81400" y="5563155"/>
            <a:ext cx="8210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"If I drive for 1200 miles, how much will I pay for gas?"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07644" y="521902"/>
            <a:ext cx="2819400" cy="864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6089" y="2000250"/>
            <a:ext cx="3682511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9055344" y="3429000"/>
            <a:ext cx="1524000" cy="46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 = ax + b</a:t>
            </a:r>
            <a:endParaRPr lang="en-US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09119"/>
              </p:ext>
            </p:extLst>
          </p:nvPr>
        </p:nvGraphicFramePr>
        <p:xfrm>
          <a:off x="266700" y="157988"/>
          <a:ext cx="7181850" cy="6528564"/>
        </p:xfrm>
        <a:graphic>
          <a:graphicData uri="http://schemas.openxmlformats.org/drawingml/2006/table">
            <a:tbl>
              <a:tblPr/>
              <a:tblGrid>
                <a:gridCol w="88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Sl.No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Total Miles (x)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Total Payed (y)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x*x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x*y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152100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14297.4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37.05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162409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14931.15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396.5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34.71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157212.25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13762.52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383.5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147072.25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12463.75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32.63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103105.21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10477.49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391.3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153115.69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13480.29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386.1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36.79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149073.21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14204.62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371.8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37.44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138235.24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13920.19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404.3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38.09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163458.49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15399.79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392.6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38.09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154134.76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14954.13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386.49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38.74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149374.5201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14972.62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395.2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156183.04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15412.8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385.5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148610.25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15420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36.21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138384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13470.12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34.05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157609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13517.85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41.79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165649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17008.53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372.33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138629.6289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11262.98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375.6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141075.36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14584.55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159201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15824.34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7330.32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696.94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2834631.899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269365.1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37410" y="-125135"/>
            <a:ext cx="11917180" cy="383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3648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Visualize the Regression Graphically</a:t>
            </a:r>
            <a:endParaRPr lang="en-US" sz="2000" b="1" dirty="0">
              <a:solidFill>
                <a:srgbClr val="4F81BD"/>
              </a:solidFill>
              <a:latin typeface="Bookman Old Style" pitchFamily="18" charset="0"/>
              <a:ea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# Create the predictor and response variable.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 &lt;- c(151, 174, 138, 186, 128, 136, 179, 163, 152, 131)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 &lt;- c(63, 81, 56, 91, 47, 57, 76, 72, 62, 48)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relation &lt;- lm(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y~x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# Give the chart file a name.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png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(file = "linearregression.png")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# Plot the chart.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plot(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y,x,col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= "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blue",main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= "Height &amp; Weight Regression",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abline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(lm(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x~y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)),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cex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= 1.3,pch =    16,xlab = "Weight in Kg",</a:t>
            </a: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ylab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= "Height in cm")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# Save the file.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dev.off</a:t>
            </a:r>
            <a:r>
              <a:rPr lang="en-US" sz="2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()</a:t>
            </a:r>
            <a:endParaRPr lang="en-US" sz="2000" dirty="0">
              <a:latin typeface="Bookman Old Style" pitchFamily="18" charset="0"/>
              <a:cs typeface="Arial" pitchFamily="34" charset="0"/>
            </a:endParaRPr>
          </a:p>
        </p:txBody>
      </p:sp>
      <p:pic>
        <p:nvPicPr>
          <p:cNvPr id="5" name="Picture 4" descr="Linear regression in 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0662" y="3982462"/>
            <a:ext cx="2799337" cy="279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381000" y="0"/>
            <a:ext cx="9969500" cy="654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3648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20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predict() Function</a:t>
            </a:r>
            <a:endParaRPr lang="en-US" sz="2000" b="1" dirty="0">
              <a:solidFill>
                <a:srgbClr val="4F81BD"/>
              </a:solidFill>
              <a:latin typeface="Bookman Old Style" pitchFamily="18" charset="0"/>
              <a:ea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Bookman Old Style" pitchFamily="18" charset="0"/>
              </a:rPr>
              <a:t>Predict the weight of new persons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# The predictor vector called Height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x &lt;- c(151, 174, 138, 186, 128, 136, 179, 163, 152, 131)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# The response vector called Weight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y &lt;- c(63, 81, 56, 91, 47, 57, 76, 72, 62, 48)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# Apply the lm() function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relation &lt;- lm(</a:t>
            </a:r>
            <a:r>
              <a:rPr lang="en-US" sz="2000" dirty="0" err="1">
                <a:latin typeface="Bookman Old Style" pitchFamily="18" charset="0"/>
              </a:rPr>
              <a:t>y~x</a:t>
            </a:r>
            <a:r>
              <a:rPr lang="en-US" sz="2000" dirty="0">
                <a:latin typeface="Bookman Old Style" pitchFamily="18" charset="0"/>
              </a:rPr>
              <a:t>)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# Find weight of a person with height 170.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a &lt;- </a:t>
            </a:r>
            <a:r>
              <a:rPr lang="en-US" sz="2000" dirty="0" err="1">
                <a:latin typeface="Bookman Old Style" pitchFamily="18" charset="0"/>
              </a:rPr>
              <a:t>data.frame</a:t>
            </a:r>
            <a:r>
              <a:rPr lang="en-US" sz="2000" dirty="0">
                <a:latin typeface="Bookman Old Style" pitchFamily="18" charset="0"/>
              </a:rPr>
              <a:t>(x = 170)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result &lt;-  predict(</a:t>
            </a:r>
            <a:r>
              <a:rPr lang="en-US" sz="2000" dirty="0" err="1">
                <a:latin typeface="Bookman Old Style" pitchFamily="18" charset="0"/>
              </a:rPr>
              <a:t>relation,a</a:t>
            </a:r>
            <a:r>
              <a:rPr lang="en-US" sz="2000" dirty="0">
                <a:latin typeface="Bookman Old Style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print(result)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When we execute the above code, it produces the following result −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itchFamily="18" charset="0"/>
              </a:rPr>
              <a:t>       1 	76.22869 </a:t>
            </a:r>
            <a:endParaRPr lang="en-US" sz="2000" dirty="0">
              <a:latin typeface="Bookman Old Style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60F346-3E8A-47E5-A4BE-253313FABFCB}"/>
              </a:ext>
            </a:extLst>
          </p:cNvPr>
          <p:cNvSpPr txBox="1"/>
          <p:nvPr/>
        </p:nvSpPr>
        <p:spPr>
          <a:xfrm>
            <a:off x="6024155" y="539885"/>
            <a:ext cx="5952986" cy="5950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2500" b="1" i="1" dirty="0">
                <a:solidFill>
                  <a:srgbClr val="006600"/>
                </a:solidFill>
                <a:latin typeface="Bookman Old Style" panose="02050604050505020204" pitchFamily="18" charset="0"/>
                <a:ea typeface="+mj-ea"/>
                <a:cs typeface="+mj-cs"/>
              </a:rPr>
              <a:t>Descriptive: 	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i="1" dirty="0">
                <a:solidFill>
                  <a:srgbClr val="006600"/>
                </a:solidFill>
                <a:latin typeface="Bookman Old Style" panose="02050604050505020204" pitchFamily="18" charset="0"/>
                <a:ea typeface="+mj-ea"/>
                <a:cs typeface="+mj-cs"/>
              </a:rPr>
              <a:t>       What is happening?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b="1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6600"/>
                </a:solidFill>
                <a:latin typeface="Bookman Old Style" panose="02050604050505020204" pitchFamily="18" charset="0"/>
              </a:rPr>
              <a:t>The help of descriptive analysis, we analyze and describe the features of a data. </a:t>
            </a: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6600"/>
                </a:solidFill>
                <a:latin typeface="Bookman Old Style" panose="02050604050505020204" pitchFamily="18" charset="0"/>
              </a:rPr>
              <a:t>It deals with the summarization of information. </a:t>
            </a:r>
          </a:p>
          <a:p>
            <a:pPr marL="53975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6600"/>
                </a:solidFill>
                <a:latin typeface="Bookman Old Style" panose="02050604050505020204" pitchFamily="18" charset="0"/>
              </a:rPr>
              <a:t>In the descriptive analysis, we deal with the past data to draw conclusions and present our data in the form of actionable results. </a:t>
            </a:r>
          </a:p>
          <a:p>
            <a:pPr marL="742950" indent="-7429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b="1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AAC6596-69A7-4648-AEA0-23E96B76E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r="7214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162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1828800" y="152400"/>
            <a:ext cx="8458200" cy="632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1700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Multiple Regression</a:t>
            </a:r>
          </a:p>
          <a:p>
            <a:pPr marL="357188" indent="-265113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Multiple regression is an extension of linear regression into relationship between more than two variables. </a:t>
            </a:r>
          </a:p>
          <a:p>
            <a:pPr marL="357188" indent="-265113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In simple linear relation we have one predictor and one response variable. </a:t>
            </a:r>
          </a:p>
          <a:p>
            <a:pPr marL="357188" indent="-265113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But in multiple regression we have more than one predictor variable and one response variable.</a:t>
            </a: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The general mathematical equation for multiple regression is −</a:t>
            </a:r>
            <a:endParaRPr lang="en-US" sz="1700" dirty="0">
              <a:latin typeface="Bookman Old Style" pitchFamily="18" charset="0"/>
              <a:ea typeface="Times New Roman" pitchFamily="18" charset="0"/>
              <a:cs typeface="Times New Roman" pitchFamily="18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17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y = a + b</a:t>
            </a:r>
            <a:r>
              <a:rPr lang="en-US" sz="1700" b="1" baseline="-25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17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lang="en-US" sz="1700" b="1" baseline="-25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17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+ b</a:t>
            </a:r>
            <a:r>
              <a:rPr lang="en-US" sz="1700" b="1" baseline="-25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17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lang="en-US" sz="1700" b="1" baseline="-25000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1700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+...</a:t>
            </a:r>
            <a:r>
              <a:rPr lang="en-US" sz="1700" b="1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1700" b="1" baseline="-25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sz="1700" b="1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lang="en-US" sz="1700" b="1" baseline="-25000" dirty="0" err="1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sz="1700" b="1" dirty="0">
                <a:latin typeface="Bookman Old Style" pitchFamily="18" charset="0"/>
                <a:cs typeface="Arial" pitchFamily="34" charset="0"/>
              </a:rPr>
              <a:t> </a:t>
            </a:r>
            <a:endParaRPr lang="en-US" sz="1700" b="1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Following is the description of the parameters used −</a:t>
            </a:r>
            <a:endParaRPr lang="en-US" sz="1700" dirty="0">
              <a:latin typeface="Bookman Old Style" pitchFamily="18" charset="0"/>
              <a:cs typeface="Arial" pitchFamily="34" charset="0"/>
            </a:endParaRPr>
          </a:p>
          <a:p>
            <a:pPr marL="712788" indent="-357188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  <a:tabLst>
                <a:tab pos="457200" algn="l"/>
              </a:tabLst>
            </a:pPr>
            <a:r>
              <a:rPr lang="en-US" sz="1700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y</a:t>
            </a: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is the response variable.</a:t>
            </a:r>
          </a:p>
          <a:p>
            <a:pPr marL="712788" indent="-357188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  <a:tabLst>
                <a:tab pos="457200" algn="l"/>
              </a:tabLst>
            </a:pPr>
            <a:r>
              <a:rPr lang="en-US" sz="1700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a, b1, b2...</a:t>
            </a:r>
            <a:r>
              <a:rPr lang="en-US" sz="1700" b="1" dirty="0" err="1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bn</a:t>
            </a: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are the coefficients.</a:t>
            </a:r>
          </a:p>
          <a:p>
            <a:pPr marL="712788" indent="-357188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  <a:tabLst>
                <a:tab pos="457200" algn="l"/>
              </a:tabLst>
            </a:pPr>
            <a:r>
              <a:rPr lang="en-US" sz="1700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x1, x2, ...</a:t>
            </a:r>
            <a:r>
              <a:rPr lang="en-US" sz="1700" b="1" dirty="0" err="1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xn</a:t>
            </a: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are the predictor variables.</a:t>
            </a:r>
          </a:p>
          <a:p>
            <a:pPr marL="357188" indent="-357188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We create the regression model using the </a:t>
            </a:r>
            <a:r>
              <a:rPr lang="en-US" sz="1700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lm()</a:t>
            </a: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function in R. The model determines the value of the coefficients using the input data. </a:t>
            </a:r>
          </a:p>
          <a:p>
            <a:pPr marL="357188" indent="-357188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700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Next we can predict the value of the response variable for a given set of predictor variables using these coefficients.</a:t>
            </a:r>
            <a:endParaRPr lang="en-US" sz="1700" dirty="0">
              <a:latin typeface="Bookman Old Style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828800" y="228600"/>
            <a:ext cx="8534400" cy="429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3648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lm() Function</a:t>
            </a:r>
            <a:endParaRPr lang="en-US" b="1" dirty="0">
              <a:solidFill>
                <a:srgbClr val="4F81BD"/>
              </a:solidFill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	This function creates the relationship model between the predictor and the response variable.</a:t>
            </a:r>
            <a:endParaRPr lang="en-US" b="1" dirty="0">
              <a:solidFill>
                <a:srgbClr val="4F81BD"/>
              </a:solidFill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Syntax</a:t>
            </a:r>
            <a:endParaRPr lang="en-US" b="1" dirty="0">
              <a:solidFill>
                <a:srgbClr val="4F81BD"/>
              </a:solidFill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The basic syntax for </a:t>
            </a:r>
            <a:r>
              <a:rPr lang="en-US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lm()</a:t>
            </a: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function in multiple regression is −</a:t>
            </a:r>
            <a:endParaRPr lang="en-US" dirty="0">
              <a:latin typeface="Bookman Old Style" pitchFamily="18" charset="0"/>
              <a:ea typeface="Times New Roman" pitchFamily="18" charset="0"/>
              <a:cs typeface="Times New Roman" pitchFamily="18" charset="0"/>
            </a:endParaRP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b="1" dirty="0"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lm(y ~ x1+x2+x3...,data)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endParaRPr lang="en-US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Following is the description of the parameters used −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US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  formula</a:t>
            </a: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is a symbol presenting the relation between the response variable and predictor variables.</a:t>
            </a:r>
            <a:endParaRPr lang="en-US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US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  data</a:t>
            </a:r>
            <a:r>
              <a:rPr lang="en-US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 is the vector on which the formula will be applied.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ample of Multiple Linear Regression in 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838201"/>
            <a:ext cx="6096000" cy="55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419601" y="22860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b="1" dirty="0" err="1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Unemployement</a:t>
            </a:r>
            <a:r>
              <a:rPr lang="en-IN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 Dataset</a:t>
            </a:r>
            <a:endParaRPr lang="en-US" b="1" dirty="0">
              <a:latin typeface="Bookman Old Style" pitchFamily="18" charset="0"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335846"/>
            <a:ext cx="8610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latin typeface="Bookman Old Style" pitchFamily="18" charset="0"/>
                <a:ea typeface="Times New Roman" pitchFamily="18" charset="0"/>
                <a:cs typeface="Arial" pitchFamily="34" charset="0"/>
              </a:rPr>
              <a:t>R Script Multiple Regression</a:t>
            </a:r>
          </a:p>
          <a:p>
            <a:endParaRPr lang="en-US" dirty="0"/>
          </a:p>
          <a:p>
            <a:r>
              <a:rPr lang="en-US" dirty="0"/>
              <a:t># Capture the in R format</a:t>
            </a:r>
          </a:p>
          <a:p>
            <a:r>
              <a:rPr lang="en-US" dirty="0">
                <a:solidFill>
                  <a:srgbClr val="FF0000"/>
                </a:solidFill>
              </a:rPr>
              <a:t>Year &lt;- c(2017,2017,2017,2017,2017,2017,2017,2017,2017,2017,2017,2017,2016,2016,2016, 2016,2016,2016,2016,2016,2016,2016,2016,2016)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Month &lt;- c(12, 11,10,9,8,7,6,5,4,3,2,1,12,11,10,9,8,7,6,5,4,3,2,1)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642D"/>
                </a:solidFill>
              </a:rPr>
              <a:t>Interest_Rate</a:t>
            </a:r>
            <a:r>
              <a:rPr lang="en-US" dirty="0">
                <a:solidFill>
                  <a:srgbClr val="00642D"/>
                </a:solidFill>
              </a:rPr>
              <a:t> &lt;- c(2.75,2.5,2.5,2.5,2.5,2.5,2.5,2.25,2.25,2.25,2,2,2,1.75,1.75,1.75,1.75,1.75,1.75,1.75,1.75, 1.75,1.75,1.75)</a:t>
            </a:r>
          </a:p>
          <a:p>
            <a:endParaRPr lang="en-US" dirty="0">
              <a:solidFill>
                <a:srgbClr val="00642D"/>
              </a:solidFill>
            </a:endParaRPr>
          </a:p>
          <a:p>
            <a:r>
              <a:rPr lang="en-US" dirty="0" err="1">
                <a:solidFill>
                  <a:srgbClr val="C00000"/>
                </a:solidFill>
              </a:rPr>
              <a:t>Unemployment_Rate</a:t>
            </a:r>
            <a:r>
              <a:rPr lang="en-US" dirty="0">
                <a:solidFill>
                  <a:srgbClr val="C00000"/>
                </a:solidFill>
              </a:rPr>
              <a:t> &lt;- c(5.3,5.3,5.3,5.3,5.4,5.6,5.5,5.5,5.5,5.6,5.7,5.9,6,5.9,5.8,6.1,6.2,6.1,6.1,6.1,5.9,6.2,6.2,6.1)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>
                <a:solidFill>
                  <a:srgbClr val="00642D"/>
                </a:solidFill>
              </a:rPr>
              <a:t>Stock_Index_Price</a:t>
            </a:r>
            <a:r>
              <a:rPr lang="en-US" dirty="0">
                <a:solidFill>
                  <a:srgbClr val="00642D"/>
                </a:solidFill>
              </a:rPr>
              <a:t> &lt;- c(1464,1394,1357,1293,1256,1254,1234,1195,1159,1167,1130,1075,1047,965,943,958,971,949,884,866,876,822,704,719</a:t>
            </a:r>
            <a:r>
              <a:rPr lang="en-US" dirty="0"/>
              <a:t>)    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t="11613"/>
          <a:stretch>
            <a:fillRect/>
          </a:stretch>
        </p:blipFill>
        <p:spPr bwMode="auto">
          <a:xfrm>
            <a:off x="3200400" y="1219200"/>
            <a:ext cx="59055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33600" y="457201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642D"/>
                </a:solidFill>
              </a:rPr>
              <a:t># Check the Linearity the corresponding data is correct or not </a:t>
            </a:r>
          </a:p>
          <a:p>
            <a:pPr algn="ctr"/>
            <a:r>
              <a:rPr lang="en-US" b="1" dirty="0">
                <a:solidFill>
                  <a:srgbClr val="00642D"/>
                </a:solidFill>
              </a:rPr>
              <a:t>plot(x=</a:t>
            </a:r>
            <a:r>
              <a:rPr lang="en-US" b="1" dirty="0" err="1">
                <a:solidFill>
                  <a:srgbClr val="00642D"/>
                </a:solidFill>
              </a:rPr>
              <a:t>Interest_Rate</a:t>
            </a:r>
            <a:r>
              <a:rPr lang="en-US" b="1" dirty="0">
                <a:solidFill>
                  <a:srgbClr val="00642D"/>
                </a:solidFill>
              </a:rPr>
              <a:t>, y=</a:t>
            </a:r>
            <a:r>
              <a:rPr lang="en-US" b="1" dirty="0" err="1">
                <a:solidFill>
                  <a:srgbClr val="00642D"/>
                </a:solidFill>
              </a:rPr>
              <a:t>Stock_Index_Price</a:t>
            </a:r>
            <a:r>
              <a:rPr lang="en-US" b="1" dirty="0">
                <a:solidFill>
                  <a:srgbClr val="00642D"/>
                </a:solidFill>
              </a:rPr>
              <a:t>)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524000" y="1"/>
            <a:ext cx="9144000" cy="353943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642D"/>
                </a:solidFill>
                <a:latin typeface="Bookman Old Style" pitchFamily="18" charset="0"/>
                <a:ea typeface="Times New Roman" pitchFamily="18" charset="0"/>
                <a:cs typeface="Courier New" pitchFamily="49" charset="0"/>
              </a:rPr>
              <a:t>plot(x=</a:t>
            </a:r>
            <a:r>
              <a:rPr lang="en-US" sz="2000" b="1" dirty="0" err="1">
                <a:solidFill>
                  <a:srgbClr val="00642D"/>
                </a:solidFill>
                <a:latin typeface="Bookman Old Style" pitchFamily="18" charset="0"/>
                <a:ea typeface="Times New Roman" pitchFamily="18" charset="0"/>
                <a:cs typeface="Courier New" pitchFamily="49" charset="0"/>
              </a:rPr>
              <a:t>Unemployment_Rate</a:t>
            </a:r>
            <a:r>
              <a:rPr lang="en-US" sz="2000" b="1" dirty="0">
                <a:solidFill>
                  <a:srgbClr val="00642D"/>
                </a:solidFill>
                <a:latin typeface="Bookman Old Style" pitchFamily="18" charset="0"/>
                <a:ea typeface="Times New Roman" pitchFamily="18" charset="0"/>
                <a:cs typeface="Courier New" pitchFamily="49" charset="0"/>
              </a:rPr>
              <a:t>, y=</a:t>
            </a:r>
            <a:r>
              <a:rPr lang="en-US" sz="2000" b="1" dirty="0" err="1">
                <a:solidFill>
                  <a:srgbClr val="00642D"/>
                </a:solidFill>
                <a:latin typeface="Bookman Old Style" pitchFamily="18" charset="0"/>
                <a:ea typeface="Times New Roman" pitchFamily="18" charset="0"/>
                <a:cs typeface="Courier New" pitchFamily="49" charset="0"/>
              </a:rPr>
              <a:t>Stock_Index_Price</a:t>
            </a:r>
            <a:r>
              <a:rPr lang="en-US" sz="2000" b="1" dirty="0">
                <a:solidFill>
                  <a:srgbClr val="00642D"/>
                </a:solidFill>
                <a:latin typeface="Bookman Old Style" pitchFamily="18" charset="0"/>
                <a:ea typeface="Times New Roman" pitchFamily="18" charset="0"/>
                <a:cs typeface="Courier New" pitchFamily="49" charset="0"/>
              </a:rPr>
              <a:t>) </a:t>
            </a:r>
            <a:endParaRPr lang="en-US" sz="2000" b="1" dirty="0">
              <a:solidFill>
                <a:srgbClr val="00642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atter plot in 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838201"/>
            <a:ext cx="6781799" cy="540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1"/>
            <a:ext cx="91440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# Capture the in R format</a:t>
            </a:r>
          </a:p>
          <a:p>
            <a:r>
              <a:rPr lang="en-US" sz="1700" dirty="0"/>
              <a:t>student &lt;- c(1,2,3,4,5,6,7,8,9,10)</a:t>
            </a:r>
          </a:p>
          <a:p>
            <a:r>
              <a:rPr lang="en-US" sz="1700" dirty="0" err="1"/>
              <a:t>testscore</a:t>
            </a:r>
            <a:r>
              <a:rPr lang="en-US" sz="1700" dirty="0"/>
              <a:t> &lt;- c(100,95,92,90,85,80,78,75,72,65)</a:t>
            </a:r>
          </a:p>
          <a:p>
            <a:r>
              <a:rPr lang="en-US" sz="1700" dirty="0"/>
              <a:t>IQ &lt;- c(125,104,110,105,100,100,95,95,85,90)</a:t>
            </a:r>
          </a:p>
          <a:p>
            <a:r>
              <a:rPr lang="en-US" sz="1700" dirty="0" err="1"/>
              <a:t>studyhrs</a:t>
            </a:r>
            <a:r>
              <a:rPr lang="en-US" sz="1700" dirty="0"/>
              <a:t> &lt;- c(30,40,25,20,20,20,15,10,0,5)</a:t>
            </a:r>
          </a:p>
          <a:p>
            <a:r>
              <a:rPr lang="en-US" sz="1700" dirty="0"/>
              <a:t># Check the Linearity the corresponding data is correct or not </a:t>
            </a:r>
          </a:p>
          <a:p>
            <a:r>
              <a:rPr lang="en-US" sz="1700" dirty="0"/>
              <a:t>plot(x=</a:t>
            </a:r>
            <a:r>
              <a:rPr lang="en-US" sz="1700" dirty="0" err="1"/>
              <a:t>testscore</a:t>
            </a:r>
            <a:r>
              <a:rPr lang="en-US" sz="1700" dirty="0"/>
              <a:t>, y=IQ) </a:t>
            </a:r>
          </a:p>
          <a:p>
            <a:r>
              <a:rPr lang="en-US" sz="1700" dirty="0"/>
              <a:t>plot(x=IQ, y=</a:t>
            </a:r>
            <a:r>
              <a:rPr lang="en-US" sz="1700" dirty="0" err="1"/>
              <a:t>studyhrs</a:t>
            </a:r>
            <a:r>
              <a:rPr lang="en-US" sz="1700" dirty="0"/>
              <a:t>) </a:t>
            </a:r>
          </a:p>
          <a:p>
            <a:r>
              <a:rPr lang="en-US" sz="1700" dirty="0"/>
              <a:t>#==================================================</a:t>
            </a:r>
          </a:p>
          <a:p>
            <a:r>
              <a:rPr lang="en-US" sz="1700" dirty="0"/>
              <a:t># Predict Test Square using IQ and Study Hrs</a:t>
            </a:r>
          </a:p>
          <a:p>
            <a:r>
              <a:rPr lang="en-US" sz="1700" dirty="0"/>
              <a:t>relation &lt;- lm(</a:t>
            </a:r>
            <a:r>
              <a:rPr lang="en-US" sz="1700" dirty="0" err="1"/>
              <a:t>testscore</a:t>
            </a:r>
            <a:r>
              <a:rPr lang="en-US" sz="1700" dirty="0"/>
              <a:t> ~ IQ + </a:t>
            </a:r>
            <a:r>
              <a:rPr lang="en-US" sz="1700" dirty="0" err="1"/>
              <a:t>studyhrs</a:t>
            </a:r>
            <a:r>
              <a:rPr lang="en-US" sz="1700" dirty="0"/>
              <a:t>)</a:t>
            </a:r>
          </a:p>
          <a:p>
            <a:r>
              <a:rPr lang="en-US" sz="1700" dirty="0"/>
              <a:t>a &lt;- </a:t>
            </a:r>
            <a:r>
              <a:rPr lang="en-US" sz="1700" dirty="0" err="1"/>
              <a:t>data.frame</a:t>
            </a:r>
            <a:r>
              <a:rPr lang="en-US" sz="1700" dirty="0"/>
              <a:t>(IQ=120,studyhrs=40)</a:t>
            </a:r>
          </a:p>
          <a:p>
            <a:r>
              <a:rPr lang="en-US" sz="1700" dirty="0"/>
              <a:t>result &lt;- predict(</a:t>
            </a:r>
            <a:r>
              <a:rPr lang="en-US" sz="1700" dirty="0" err="1"/>
              <a:t>relation,a</a:t>
            </a:r>
            <a:r>
              <a:rPr lang="en-US" sz="1700" dirty="0"/>
              <a:t>)</a:t>
            </a:r>
          </a:p>
          <a:p>
            <a:r>
              <a:rPr lang="en-US" sz="1700" dirty="0"/>
              <a:t>print(result)</a:t>
            </a:r>
          </a:p>
          <a:p>
            <a:r>
              <a:rPr lang="en-US" sz="1700" dirty="0"/>
              <a:t>#==================================================</a:t>
            </a:r>
          </a:p>
          <a:p>
            <a:r>
              <a:rPr lang="en-US" sz="1700" dirty="0"/>
              <a:t># Predict IQ using Test Square and Study Hrs</a:t>
            </a:r>
          </a:p>
          <a:p>
            <a:r>
              <a:rPr lang="en-US" sz="1700" dirty="0"/>
              <a:t>relation &lt;- lm(IQ ~ </a:t>
            </a:r>
            <a:r>
              <a:rPr lang="en-US" sz="1700" dirty="0" err="1"/>
              <a:t>testscore</a:t>
            </a:r>
            <a:r>
              <a:rPr lang="en-US" sz="1700" dirty="0"/>
              <a:t> + </a:t>
            </a:r>
            <a:r>
              <a:rPr lang="en-US" sz="1700" dirty="0" err="1"/>
              <a:t>studyhrs</a:t>
            </a:r>
            <a:r>
              <a:rPr lang="en-US" sz="1700" dirty="0"/>
              <a:t>)</a:t>
            </a:r>
          </a:p>
          <a:p>
            <a:r>
              <a:rPr lang="en-US" sz="1700" dirty="0"/>
              <a:t>a &lt;- </a:t>
            </a:r>
            <a:r>
              <a:rPr lang="en-US" sz="1700" dirty="0" err="1"/>
              <a:t>data.frame</a:t>
            </a:r>
            <a:r>
              <a:rPr lang="en-US" sz="1700" dirty="0"/>
              <a:t>(</a:t>
            </a:r>
            <a:r>
              <a:rPr lang="en-US" sz="1700" dirty="0" err="1"/>
              <a:t>testscore</a:t>
            </a:r>
            <a:r>
              <a:rPr lang="en-US" sz="1700" dirty="0"/>
              <a:t>=50,studyhrs=25)</a:t>
            </a:r>
          </a:p>
          <a:p>
            <a:r>
              <a:rPr lang="en-US" sz="1700" dirty="0"/>
              <a:t>result &lt;- predict(</a:t>
            </a:r>
            <a:r>
              <a:rPr lang="en-US" sz="1700" dirty="0" err="1"/>
              <a:t>relation,a</a:t>
            </a:r>
            <a:r>
              <a:rPr lang="en-US" sz="1700" dirty="0"/>
              <a:t>)</a:t>
            </a:r>
          </a:p>
          <a:p>
            <a:r>
              <a:rPr lang="en-US" sz="1700" dirty="0"/>
              <a:t>print(result)</a:t>
            </a:r>
          </a:p>
          <a:p>
            <a:r>
              <a:rPr lang="en-US" sz="1700" dirty="0"/>
              <a:t>#==================================================</a:t>
            </a:r>
          </a:p>
          <a:p>
            <a:r>
              <a:rPr lang="en-US" sz="1700" dirty="0"/>
              <a:t># Predict IQ using Test Square and Study Hrs</a:t>
            </a:r>
          </a:p>
          <a:p>
            <a:r>
              <a:rPr lang="en-US" sz="1700" dirty="0"/>
              <a:t>relation &lt;- lm(</a:t>
            </a:r>
            <a:r>
              <a:rPr lang="en-US" sz="1700" dirty="0" err="1"/>
              <a:t>studyhrs</a:t>
            </a:r>
            <a:r>
              <a:rPr lang="en-US" sz="1700" dirty="0"/>
              <a:t> ~ IQ + </a:t>
            </a:r>
            <a:r>
              <a:rPr lang="en-US" sz="1700" dirty="0" err="1"/>
              <a:t>testscore</a:t>
            </a:r>
            <a:r>
              <a:rPr lang="en-US" sz="1700" dirty="0"/>
              <a:t> )</a:t>
            </a:r>
          </a:p>
          <a:p>
            <a:r>
              <a:rPr lang="en-US" sz="1700" dirty="0"/>
              <a:t>a &lt;- </a:t>
            </a:r>
            <a:r>
              <a:rPr lang="en-US" sz="1700" dirty="0" err="1"/>
              <a:t>data.frame</a:t>
            </a:r>
            <a:r>
              <a:rPr lang="en-US" sz="1700" dirty="0"/>
              <a:t>(IQ=140, </a:t>
            </a:r>
            <a:r>
              <a:rPr lang="en-US" sz="1700" dirty="0" err="1"/>
              <a:t>testscore</a:t>
            </a:r>
            <a:r>
              <a:rPr lang="en-US" sz="1700" dirty="0"/>
              <a:t>=90)</a:t>
            </a:r>
          </a:p>
          <a:p>
            <a:r>
              <a:rPr lang="en-US" sz="1700" dirty="0"/>
              <a:t>result &lt;- predict(</a:t>
            </a:r>
            <a:r>
              <a:rPr lang="en-US" sz="1700" dirty="0" err="1"/>
              <a:t>relation,a</a:t>
            </a:r>
            <a:r>
              <a:rPr lang="en-US" sz="1700" dirty="0"/>
              <a:t>)</a:t>
            </a:r>
          </a:p>
          <a:p>
            <a:r>
              <a:rPr lang="en-US" sz="1700" dirty="0"/>
              <a:t>print(result)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60AE3-68EF-4AC1-B110-B7D455164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4" t="19456" r="30595" b="27491"/>
          <a:stretch/>
        </p:blipFill>
        <p:spPr>
          <a:xfrm>
            <a:off x="2428650" y="1059105"/>
            <a:ext cx="7472451" cy="4706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2E76-5CC8-4897-AC91-F03F2322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A47105-3EDA-405E-AF16-11AA508C1ACA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68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1C70A-94B9-4799-9EAC-522CA11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3" t="19670" r="24013" b="37099"/>
          <a:stretch/>
        </p:blipFill>
        <p:spPr>
          <a:xfrm>
            <a:off x="1518342" y="803726"/>
            <a:ext cx="9367699" cy="426720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87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F8FD-D9EA-434D-9DBB-FCF0E966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pPr/>
              <a:t>69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327C2-1E4A-4050-8371-48209F370FF1}"/>
              </a:ext>
            </a:extLst>
          </p:cNvPr>
          <p:cNvSpPr txBox="1"/>
          <p:nvPr/>
        </p:nvSpPr>
        <p:spPr>
          <a:xfrm>
            <a:off x="839655" y="725714"/>
            <a:ext cx="112217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 dirty="0">
                <a:latin typeface="Bookman Old Style" panose="02050604050505020204" pitchFamily="18" charset="0"/>
              </a:rPr>
              <a:t># Create data for the graph.</a:t>
            </a:r>
          </a:p>
          <a:p>
            <a:pPr algn="l"/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x &lt;- c(21, 62, 10, 53)</a:t>
            </a:r>
          </a:p>
          <a:p>
            <a:pPr algn="l"/>
            <a:r>
              <a:rPr lang="en-US" sz="2200" b="0" i="0" u="none" strike="noStrike" baseline="0" dirty="0">
                <a:latin typeface="Bookman Old Style" panose="02050604050505020204" pitchFamily="18" charset="0"/>
              </a:rPr>
              <a:t>labels &lt;- c("London", "New York", "Singapore", </a:t>
            </a:r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"Mumbai")</a:t>
            </a:r>
          </a:p>
          <a:p>
            <a:pPr algn="l"/>
            <a:r>
              <a:rPr lang="en-US" sz="2200" b="0" i="0" u="none" strike="noStrike" baseline="0" dirty="0">
                <a:latin typeface="Bookman Old Style" panose="02050604050505020204" pitchFamily="18" charset="0"/>
              </a:rPr>
              <a:t># Give the chart file a name.</a:t>
            </a:r>
          </a:p>
          <a:p>
            <a:pPr algn="l"/>
            <a:r>
              <a:rPr lang="en-IN" sz="2200" b="0" i="0" u="none" strike="noStrike" baseline="0" dirty="0" err="1">
                <a:latin typeface="Bookman Old Style" panose="02050604050505020204" pitchFamily="18" charset="0"/>
              </a:rPr>
              <a:t>png</a:t>
            </a:r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(file = "city.png")</a:t>
            </a:r>
          </a:p>
          <a:p>
            <a:pPr algn="l"/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# Plot the chart.</a:t>
            </a:r>
          </a:p>
          <a:p>
            <a:pPr algn="l"/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pie(</a:t>
            </a:r>
            <a:r>
              <a:rPr lang="en-IN" sz="2200" b="0" i="0" u="none" strike="noStrike" baseline="0" dirty="0" err="1">
                <a:latin typeface="Bookman Old Style" panose="02050604050505020204" pitchFamily="18" charset="0"/>
              </a:rPr>
              <a:t>x,labels</a:t>
            </a:r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)</a:t>
            </a:r>
          </a:p>
          <a:p>
            <a:pPr algn="l"/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# Save the file.</a:t>
            </a:r>
          </a:p>
          <a:p>
            <a:pPr algn="l"/>
            <a:r>
              <a:rPr lang="en-IN" sz="2200" b="0" i="0" u="none" strike="noStrike" baseline="0" dirty="0" err="1">
                <a:latin typeface="Bookman Old Style" panose="02050604050505020204" pitchFamily="18" charset="0"/>
              </a:rPr>
              <a:t>dev.off</a:t>
            </a:r>
            <a:r>
              <a:rPr lang="en-IN" sz="2200" b="0" i="0" u="none" strike="noStrike" baseline="0" dirty="0">
                <a:latin typeface="Bookman Old Style" panose="02050604050505020204" pitchFamily="18" charset="0"/>
              </a:rPr>
              <a:t>()</a:t>
            </a:r>
            <a:endParaRPr lang="en-IN" sz="2200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4AE5A-0DA2-4AC6-A96E-61212CEA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8" t="24539" r="26072" b="7293"/>
          <a:stretch/>
        </p:blipFill>
        <p:spPr>
          <a:xfrm>
            <a:off x="5229852" y="2109071"/>
            <a:ext cx="5118833" cy="42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0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46C2A6-D10E-4CE5-9780-98BDD7A6E5AC}"/>
              </a:ext>
            </a:extLst>
          </p:cNvPr>
          <p:cNvSpPr txBox="1"/>
          <p:nvPr/>
        </p:nvSpPr>
        <p:spPr>
          <a:xfrm>
            <a:off x="6167847" y="464694"/>
            <a:ext cx="5779313" cy="5966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FFFF00"/>
                </a:solidFill>
                <a:latin typeface="Bookman Old Style" panose="02050604050505020204" pitchFamily="18" charset="0"/>
                <a:ea typeface="+mj-ea"/>
                <a:cs typeface="+mj-cs"/>
              </a:rPr>
              <a:t>2. Diagnostic: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FFFF00"/>
                </a:solidFill>
                <a:latin typeface="Bookman Old Style" panose="02050604050505020204" pitchFamily="18" charset="0"/>
                <a:ea typeface="+mj-ea"/>
                <a:cs typeface="+mj-cs"/>
              </a:rPr>
              <a:t>    Why is it happening?</a:t>
            </a:r>
          </a:p>
          <a:p>
            <a:pPr marL="539750" indent="-539750" algn="just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Diagnostic analytics is a form of advanced analytics that examines data or content to answer the question, </a:t>
            </a:r>
          </a:p>
          <a:p>
            <a:pPr marL="539750" indent="-539750" algn="just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It is characterized by techniques such as data discovery, data mining and correlations.</a:t>
            </a:r>
            <a:endParaRPr lang="en-US" sz="2200" dirty="0"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B0CE41F-1BD8-4FCC-98A3-509B6F5AF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r="27800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0622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DB62-8E03-4366-9F00-349BC69E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pPr/>
              <a:t>70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E362-A5AB-44F7-AC0E-9F19FC470438}"/>
              </a:ext>
            </a:extLst>
          </p:cNvPr>
          <p:cNvSpPr txBox="1"/>
          <p:nvPr/>
        </p:nvSpPr>
        <p:spPr>
          <a:xfrm>
            <a:off x="711199" y="288782"/>
            <a:ext cx="10914744" cy="5803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500" dirty="0"/>
              <a:t># Get the library.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library(</a:t>
            </a:r>
            <a:r>
              <a:rPr lang="en-IN" sz="2500" dirty="0" err="1"/>
              <a:t>plotrix</a:t>
            </a:r>
            <a:r>
              <a:rPr lang="en-IN" sz="2500" dirty="0"/>
              <a:t>)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# Create data for the graph.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x &lt;- c(21, 62, 10,53)</a:t>
            </a:r>
          </a:p>
          <a:p>
            <a:pPr>
              <a:lnSpc>
                <a:spcPct val="150000"/>
              </a:lnSpc>
            </a:pPr>
            <a:r>
              <a:rPr lang="en-IN" sz="2500" dirty="0" err="1"/>
              <a:t>lbl</a:t>
            </a:r>
            <a:r>
              <a:rPr lang="en-IN" sz="2500" dirty="0"/>
              <a:t> &lt;- c("</a:t>
            </a:r>
            <a:r>
              <a:rPr lang="en-IN" sz="2500" dirty="0" err="1"/>
              <a:t>Nashik","Aurangabad","Navi</a:t>
            </a:r>
            <a:r>
              <a:rPr lang="en-IN" sz="2500" dirty="0"/>
              <a:t> </a:t>
            </a:r>
            <a:r>
              <a:rPr lang="en-IN" sz="2500" dirty="0" err="1"/>
              <a:t>Mumbai","Nagpur</a:t>
            </a:r>
            <a:r>
              <a:rPr lang="en-IN" sz="2500" dirty="0"/>
              <a:t>")</a:t>
            </a:r>
          </a:p>
          <a:p>
            <a:pPr>
              <a:lnSpc>
                <a:spcPct val="150000"/>
              </a:lnSpc>
            </a:pPr>
            <a:r>
              <a:rPr lang="en-IN" sz="2500" dirty="0" err="1"/>
              <a:t>png</a:t>
            </a:r>
            <a:r>
              <a:rPr lang="en-IN" sz="2500" dirty="0"/>
              <a:t>(file = "3d_pie_chart.png")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# Plot the chart.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pie3D(</a:t>
            </a:r>
            <a:r>
              <a:rPr lang="en-IN" sz="2500" dirty="0" err="1"/>
              <a:t>x,labels</a:t>
            </a:r>
            <a:r>
              <a:rPr lang="en-IN" sz="2500" dirty="0"/>
              <a:t> = </a:t>
            </a:r>
            <a:r>
              <a:rPr lang="en-IN" sz="2500" dirty="0" err="1"/>
              <a:t>lbl,explode</a:t>
            </a:r>
            <a:r>
              <a:rPr lang="en-IN" sz="2500" dirty="0"/>
              <a:t> = 0.1, main = "Pie Chart of</a:t>
            </a:r>
          </a:p>
          <a:p>
            <a:pPr>
              <a:lnSpc>
                <a:spcPct val="150000"/>
              </a:lnSpc>
            </a:pPr>
            <a:r>
              <a:rPr lang="en-IN" sz="2500" dirty="0"/>
              <a:t>Countries ")</a:t>
            </a:r>
          </a:p>
          <a:p>
            <a:pPr>
              <a:lnSpc>
                <a:spcPct val="150000"/>
              </a:lnSpc>
            </a:pPr>
            <a:r>
              <a:rPr lang="en-IN" sz="2500" dirty="0" err="1"/>
              <a:t>dev.off</a:t>
            </a:r>
            <a:r>
              <a:rPr lang="en-IN" sz="2500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0BBF8-3470-4587-B66A-5A0BE3EF0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6" t="11146" r="29375" b="31632"/>
          <a:stretch/>
        </p:blipFill>
        <p:spPr>
          <a:xfrm>
            <a:off x="8374743" y="134258"/>
            <a:ext cx="3595914" cy="27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55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5B7E-1E52-4927-A117-23B0BC8A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A47105-3EDA-405E-AF16-11AA508C1ACA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71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9406E-ECC4-4340-8891-B12C75DFE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1" t="20938" r="23809" b="17021"/>
          <a:stretch/>
        </p:blipFill>
        <p:spPr>
          <a:xfrm>
            <a:off x="1800931" y="643467"/>
            <a:ext cx="8590137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88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B2CD-249E-42C8-B250-5D065333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pPr/>
              <a:t>72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FFB51-EFCB-49E2-B12C-D279BC438A16}"/>
              </a:ext>
            </a:extLst>
          </p:cNvPr>
          <p:cNvSpPr txBox="1"/>
          <p:nvPr/>
        </p:nvSpPr>
        <p:spPr>
          <a:xfrm>
            <a:off x="812799" y="331618"/>
            <a:ext cx="1010194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200" b="0" i="0" u="none" strike="noStrike" baseline="0" dirty="0">
                <a:solidFill>
                  <a:srgbClr val="FF0000"/>
                </a:solidFill>
                <a:latin typeface="Ubuntu"/>
              </a:rPr>
              <a:t>Bar Chart with </a:t>
            </a:r>
            <a:r>
              <a:rPr lang="en-IN" sz="2200" b="0" i="0" u="none" strike="noStrike" baseline="0" dirty="0" err="1">
                <a:solidFill>
                  <a:srgbClr val="FF0000"/>
                </a:solidFill>
                <a:latin typeface="Ubuntu"/>
              </a:rPr>
              <a:t>Color</a:t>
            </a:r>
            <a:r>
              <a:rPr lang="en-IN" sz="2200" b="0" i="0" u="none" strike="noStrike" baseline="0" dirty="0">
                <a:solidFill>
                  <a:srgbClr val="FF0000"/>
                </a:solidFill>
                <a:latin typeface="Ubuntu"/>
              </a:rPr>
              <a:t> with attributes</a:t>
            </a:r>
          </a:p>
          <a:p>
            <a:pPr algn="l"/>
            <a:r>
              <a:rPr lang="en-US" sz="2200" b="0" i="0" u="none" strike="noStrike" baseline="0" dirty="0">
                <a:solidFill>
                  <a:srgbClr val="000000"/>
                </a:solidFill>
                <a:latin typeface="CourierNewPSMT"/>
              </a:rPr>
              <a:t># Create the data for the chart.</a:t>
            </a:r>
          </a:p>
          <a:p>
            <a:pPr algn="l"/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H &lt;- c(7,12,28,3,41)</a:t>
            </a:r>
          </a:p>
          <a:p>
            <a:pPr algn="l"/>
            <a:r>
              <a:rPr lang="es-ES" sz="2200" b="0" i="0" u="none" strike="noStrike" baseline="0" dirty="0">
                <a:solidFill>
                  <a:srgbClr val="000000"/>
                </a:solidFill>
                <a:latin typeface="CourierNewPSMT"/>
              </a:rPr>
              <a:t>M &lt;- c("Mar","</a:t>
            </a:r>
            <a:r>
              <a:rPr lang="es-ES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Apr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CourierNewPSMT"/>
              </a:rPr>
              <a:t>","</a:t>
            </a:r>
            <a:r>
              <a:rPr lang="es-ES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May","Jun","Jul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CourierNewPSMT"/>
              </a:rPr>
              <a:t>")</a:t>
            </a:r>
          </a:p>
          <a:p>
            <a:pPr algn="l"/>
            <a:r>
              <a:rPr lang="en-US" sz="2200" b="0" i="0" u="none" strike="noStrike" baseline="0" dirty="0">
                <a:solidFill>
                  <a:srgbClr val="000000"/>
                </a:solidFill>
                <a:latin typeface="CourierNewPSMT"/>
              </a:rPr>
              <a:t># Give the chart file a name.</a:t>
            </a:r>
          </a:p>
          <a:p>
            <a:pPr algn="l"/>
            <a:r>
              <a:rPr lang="en-US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png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CourierNewPSMT"/>
              </a:rPr>
              <a:t>(file = "barchart_months_revenue.png")</a:t>
            </a:r>
          </a:p>
          <a:p>
            <a:pPr algn="l"/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# Plot the bar chart.</a:t>
            </a:r>
          </a:p>
          <a:p>
            <a:pPr algn="l"/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barplot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H,names.arg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 = </a:t>
            </a:r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M,xlab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 = "Month",</a:t>
            </a:r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ylab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 =</a:t>
            </a:r>
          </a:p>
          <a:p>
            <a:pPr algn="l"/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"</a:t>
            </a:r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Revenue",col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 = "blue", main = "Revenue </a:t>
            </a:r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chart",border</a:t>
            </a:r>
            <a:endParaRPr lang="en-IN" sz="2200" b="0" i="0" u="none" strike="noStrike" baseline="0" dirty="0">
              <a:solidFill>
                <a:srgbClr val="000000"/>
              </a:solidFill>
              <a:latin typeface="CourierNewPSMT"/>
            </a:endParaRPr>
          </a:p>
          <a:p>
            <a:pPr algn="l"/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= "red")</a:t>
            </a:r>
          </a:p>
          <a:p>
            <a:pPr algn="l"/>
            <a:r>
              <a:rPr lang="en-IN" sz="2200" b="0" i="0" u="none" strike="noStrike" baseline="0" dirty="0" err="1">
                <a:solidFill>
                  <a:srgbClr val="000000"/>
                </a:solidFill>
                <a:latin typeface="CourierNewPSMT"/>
              </a:rPr>
              <a:t>dev.off</a:t>
            </a:r>
            <a:r>
              <a:rPr lang="en-IN" sz="2200" b="0" i="0" u="none" strike="noStrike" baseline="0" dirty="0">
                <a:solidFill>
                  <a:srgbClr val="000000"/>
                </a:solidFill>
                <a:latin typeface="CourierNewPSMT"/>
              </a:rPr>
              <a:t>()</a:t>
            </a:r>
            <a:endParaRPr lang="en-I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E43FE-00C2-400B-BA58-8702FC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2" t="35548" r="34643" b="13845"/>
          <a:stretch/>
        </p:blipFill>
        <p:spPr>
          <a:xfrm>
            <a:off x="5863771" y="3517742"/>
            <a:ext cx="3889829" cy="34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B2CD-249E-42C8-B250-5D065333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pPr/>
              <a:t>73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3123E-A848-4487-AC0C-B5ACDADE4F7E}"/>
              </a:ext>
            </a:extLst>
          </p:cNvPr>
          <p:cNvSpPr txBox="1"/>
          <p:nvPr/>
        </p:nvSpPr>
        <p:spPr>
          <a:xfrm>
            <a:off x="174170" y="228990"/>
            <a:ext cx="1191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FF0000"/>
                </a:solidFill>
                <a:latin typeface="Ubuntu"/>
              </a:rPr>
              <a:t>Bar chart – Stacked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E6B67-664F-4DA3-BF4D-EA94D9FFE683}"/>
              </a:ext>
            </a:extLst>
          </p:cNvPr>
          <p:cNvSpPr txBox="1"/>
          <p:nvPr/>
        </p:nvSpPr>
        <p:spPr>
          <a:xfrm>
            <a:off x="537029" y="924955"/>
            <a:ext cx="112921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ourierNewPSMT"/>
              </a:rPr>
              <a:t>colors &lt;- c("</a:t>
            </a:r>
            <a:r>
              <a:rPr lang="en-US" sz="2400" b="0" i="0" u="none" strike="noStrike" baseline="0" dirty="0" err="1">
                <a:latin typeface="CourierNewPSMT"/>
              </a:rPr>
              <a:t>green","orange","brown</a:t>
            </a:r>
            <a:r>
              <a:rPr lang="en-US" sz="2400" b="0" i="0" u="none" strike="noStrike" baseline="0" dirty="0">
                <a:latin typeface="CourierNewPSMT"/>
              </a:rPr>
              <a:t>")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months &lt;- c("</a:t>
            </a:r>
            <a:r>
              <a:rPr lang="en-US" sz="2400" b="0" i="0" u="none" strike="noStrike" baseline="0" dirty="0" err="1">
                <a:latin typeface="CourierNewPSMT"/>
              </a:rPr>
              <a:t>Mar","Apr","May","Jun","Jul</a:t>
            </a:r>
            <a:r>
              <a:rPr lang="en-US" sz="2400" b="0" i="0" u="none" strike="noStrike" baseline="0" dirty="0">
                <a:latin typeface="CourierNewPSMT"/>
              </a:rPr>
              <a:t>")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regions &lt;- c("</a:t>
            </a:r>
            <a:r>
              <a:rPr lang="en-US" sz="2400" b="0" i="0" u="none" strike="noStrike" baseline="0" dirty="0" err="1">
                <a:latin typeface="CourierNewPSMT"/>
              </a:rPr>
              <a:t>East","West","North</a:t>
            </a:r>
            <a:r>
              <a:rPr lang="en-US" sz="2400" b="0" i="0" u="none" strike="noStrike" baseline="0" dirty="0">
                <a:latin typeface="CourierNewPSMT"/>
              </a:rPr>
              <a:t>")</a:t>
            </a:r>
          </a:p>
          <a:p>
            <a:pPr algn="l"/>
            <a:r>
              <a:rPr lang="fr-FR" sz="2400" b="0" i="0" u="none" strike="noStrike" baseline="0" dirty="0">
                <a:latin typeface="CourierNewPSMT"/>
              </a:rPr>
              <a:t>Values &lt;- matrix(c(2,9,3,11,9,4,8,7,3,12,5,2,8,10,11),</a:t>
            </a:r>
            <a:r>
              <a:rPr lang="fr-FR" sz="2400" b="0" i="0" u="none" strike="noStrike" baseline="0" dirty="0" err="1">
                <a:latin typeface="CourierNewPSMT"/>
              </a:rPr>
              <a:t>nrow</a:t>
            </a:r>
            <a:r>
              <a:rPr lang="fr-FR" sz="2400" b="0" i="0" u="none" strike="noStrike" baseline="0" dirty="0">
                <a:latin typeface="CourierNewPSMT"/>
              </a:rPr>
              <a:t> =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3,ncol = 5,byrow = TRUE)</a:t>
            </a:r>
          </a:p>
          <a:p>
            <a:pPr algn="l"/>
            <a:r>
              <a:rPr lang="en-US" sz="2400" b="0" i="0" u="none" strike="noStrike" baseline="0" dirty="0" err="1">
                <a:latin typeface="CourierNewPSMT"/>
              </a:rPr>
              <a:t>png</a:t>
            </a:r>
            <a:r>
              <a:rPr lang="en-US" sz="2400" b="0" i="0" u="none" strike="noStrike" baseline="0" dirty="0">
                <a:latin typeface="CourierNewPSMT"/>
              </a:rPr>
              <a:t>(file = "barchart_stacked.png")</a:t>
            </a:r>
          </a:p>
          <a:p>
            <a:pPr algn="l"/>
            <a:r>
              <a:rPr lang="en-US" sz="2400" b="0" i="0" u="none" strike="noStrike" baseline="0" dirty="0" err="1">
                <a:latin typeface="CourierNewPSMT"/>
              </a:rPr>
              <a:t>barplot</a:t>
            </a:r>
            <a:r>
              <a:rPr lang="en-US" sz="2400" b="0" i="0" u="none" strike="noStrike" baseline="0" dirty="0">
                <a:latin typeface="CourierNewPSMT"/>
              </a:rPr>
              <a:t>(</a:t>
            </a:r>
            <a:r>
              <a:rPr lang="en-US" sz="2400" b="0" i="0" u="none" strike="noStrike" baseline="0" dirty="0" err="1">
                <a:latin typeface="CourierNewPSMT"/>
              </a:rPr>
              <a:t>Values,main</a:t>
            </a:r>
            <a:r>
              <a:rPr lang="en-US" sz="2400" b="0" i="0" u="none" strike="noStrike" baseline="0" dirty="0">
                <a:latin typeface="CourierNewPSMT"/>
              </a:rPr>
              <a:t> = "total revenue",</a:t>
            </a:r>
            <a:r>
              <a:rPr lang="en-US" sz="2400" b="0" i="0" u="none" strike="noStrike" baseline="0" dirty="0" err="1">
                <a:latin typeface="CourierNewPSMT"/>
              </a:rPr>
              <a:t>names.arg</a:t>
            </a:r>
            <a:r>
              <a:rPr lang="en-US" sz="2400" b="0" i="0" u="none" strike="noStrike" baseline="0" dirty="0">
                <a:latin typeface="CourierNewPSMT"/>
              </a:rPr>
              <a:t> = </a:t>
            </a:r>
            <a:r>
              <a:rPr lang="en-US" sz="2400" b="0" i="0" u="none" strike="noStrike" baseline="0" dirty="0" err="1">
                <a:latin typeface="CourierNewPSMT"/>
              </a:rPr>
              <a:t>months,xlab</a:t>
            </a:r>
            <a:r>
              <a:rPr lang="en-US" sz="2400" b="0" i="0" u="none" strike="noStrike" baseline="0" dirty="0">
                <a:latin typeface="CourierNewPSMT"/>
              </a:rPr>
              <a:t> =</a:t>
            </a:r>
          </a:p>
          <a:p>
            <a:pPr algn="l"/>
            <a:r>
              <a:rPr lang="en-IN" sz="2400" b="0" i="0" u="none" strike="noStrike" baseline="0" dirty="0">
                <a:latin typeface="CourierNewPSMT"/>
              </a:rPr>
              <a:t>"month",</a:t>
            </a:r>
            <a:r>
              <a:rPr lang="en-IN" sz="2400" b="0" i="0" u="none" strike="noStrike" baseline="0" dirty="0" err="1">
                <a:latin typeface="CourierNewPSMT"/>
              </a:rPr>
              <a:t>ylab</a:t>
            </a:r>
            <a:r>
              <a:rPr lang="en-IN" sz="2400" b="0" i="0" u="none" strike="noStrike" baseline="0" dirty="0">
                <a:latin typeface="CourierNewPSMT"/>
              </a:rPr>
              <a:t> = "revenue", col = </a:t>
            </a:r>
            <a:r>
              <a:rPr lang="en-IN" sz="2400" b="0" i="0" u="none" strike="noStrike" baseline="0" dirty="0" err="1">
                <a:latin typeface="CourierNewPSMT"/>
              </a:rPr>
              <a:t>colors</a:t>
            </a:r>
            <a:r>
              <a:rPr lang="en-IN" sz="2400" b="0" i="0" u="none" strike="noStrike" baseline="0" dirty="0">
                <a:latin typeface="CourierNewPSMT"/>
              </a:rPr>
              <a:t>)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legend("</a:t>
            </a:r>
            <a:r>
              <a:rPr lang="en-US" sz="2400" b="0" i="0" u="none" strike="noStrike" baseline="0" dirty="0" err="1">
                <a:latin typeface="CourierNewPSMT"/>
              </a:rPr>
              <a:t>topleft</a:t>
            </a:r>
            <a:r>
              <a:rPr lang="en-US" sz="2400" b="0" i="0" u="none" strike="noStrike" baseline="0" dirty="0">
                <a:latin typeface="CourierNewPSMT"/>
              </a:rPr>
              <a:t>", regions, </a:t>
            </a:r>
            <a:r>
              <a:rPr lang="en-US" sz="2400" b="0" i="0" u="none" strike="noStrike" baseline="0" dirty="0" err="1">
                <a:latin typeface="CourierNewPSMT"/>
              </a:rPr>
              <a:t>cex</a:t>
            </a:r>
            <a:r>
              <a:rPr lang="en-US" sz="2400" b="0" i="0" u="none" strike="noStrike" baseline="0" dirty="0">
                <a:latin typeface="CourierNewPSMT"/>
              </a:rPr>
              <a:t> = 1.3, fill = colors)</a:t>
            </a:r>
          </a:p>
          <a:p>
            <a:pPr algn="l"/>
            <a:r>
              <a:rPr lang="en-IN" sz="2400" b="0" i="0" u="none" strike="noStrike" baseline="0" dirty="0" err="1">
                <a:latin typeface="CourierNewPSMT"/>
              </a:rPr>
              <a:t>dev.off</a:t>
            </a:r>
            <a:r>
              <a:rPr lang="en-IN" sz="2400" b="0" i="0" u="none" strike="noStrike" baseline="0" dirty="0">
                <a:latin typeface="CourierNewPSMT"/>
              </a:rPr>
              <a:t>()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D0407-437E-4278-BE6C-89EB59424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9" t="26232" r="33452" b="7294"/>
          <a:stretch/>
        </p:blipFill>
        <p:spPr>
          <a:xfrm>
            <a:off x="8148291" y="3410018"/>
            <a:ext cx="3372423" cy="3339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528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DEF73-FA58-4E04-B427-D7FCFD869110}"/>
              </a:ext>
            </a:extLst>
          </p:cNvPr>
          <p:cNvSpPr txBox="1"/>
          <p:nvPr/>
        </p:nvSpPr>
        <p:spPr>
          <a:xfrm>
            <a:off x="355197" y="2330505"/>
            <a:ext cx="5206154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i="0" u="none" strike="noStrike" baseline="0" dirty="0"/>
              <a:t>Box Plot Graphs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# Give the chart file a name.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 err="1"/>
              <a:t>png</a:t>
            </a:r>
            <a:r>
              <a:rPr lang="en-US" sz="2000" b="0" i="0" u="none" strike="noStrike" baseline="0" dirty="0"/>
              <a:t>(file = "boxplot.png")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# Plot the chart.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boxplot(mpg ~ </a:t>
            </a:r>
            <a:r>
              <a:rPr lang="en-US" sz="2000" b="0" i="0" u="none" strike="noStrike" baseline="0" dirty="0" err="1"/>
              <a:t>cyl</a:t>
            </a:r>
            <a:r>
              <a:rPr lang="en-US" sz="2000" b="0" i="0" u="none" strike="noStrike" baseline="0" dirty="0"/>
              <a:t>, data = </a:t>
            </a:r>
            <a:r>
              <a:rPr lang="en-US" sz="2000" b="0" i="0" u="none" strike="noStrike" baseline="0" dirty="0" err="1"/>
              <a:t>mtcars</a:t>
            </a:r>
            <a:r>
              <a:rPr lang="en-US" sz="2000" b="0" i="0" u="none" strike="noStrike" baseline="0" dirty="0"/>
              <a:t>, </a:t>
            </a:r>
            <a:r>
              <a:rPr lang="en-US" sz="2000" b="0" i="0" u="none" strike="noStrike" baseline="0" dirty="0" err="1"/>
              <a:t>xlab</a:t>
            </a:r>
            <a:r>
              <a:rPr lang="en-US" sz="2000" b="0" i="0" u="none" strike="noStrike" baseline="0" dirty="0"/>
              <a:t> =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"Number of Cylinders", </a:t>
            </a:r>
            <a:r>
              <a:rPr lang="en-US" sz="2000" b="0" i="0" u="none" strike="noStrike" baseline="0" dirty="0" err="1"/>
              <a:t>ylab</a:t>
            </a:r>
            <a:r>
              <a:rPr lang="en-US" sz="2000" b="0" i="0" u="none" strike="noStrike" baseline="0" dirty="0"/>
              <a:t> = "Miles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Per Gallon", main = "Mileage Data")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/>
              <a:t># Save the file.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 err="1"/>
              <a:t>dev.off</a:t>
            </a:r>
            <a:r>
              <a:rPr lang="en-US" sz="2000" b="0" i="0" u="none" strike="noStrike" baseline="0" dirty="0"/>
              <a:t>()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E1B7F70-A672-4D13-BE72-A7FD0DC98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r="1" b="199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B2CD-249E-42C8-B250-5D065333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DA47105-3EDA-405E-AF16-11AA508C1ACA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74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876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B1CEA-6917-4EC1-A4AA-B3CF00A8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7105-3EDA-405E-AF16-11AA508C1ACA}" type="slidenum">
              <a:rPr lang="en-IN" smtClean="0"/>
              <a:pPr/>
              <a:t>75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3C27-1A97-4D5F-B8E8-E51B79D859B6}"/>
              </a:ext>
            </a:extLst>
          </p:cNvPr>
          <p:cNvSpPr txBox="1"/>
          <p:nvPr/>
        </p:nvSpPr>
        <p:spPr>
          <a:xfrm>
            <a:off x="183630" y="317504"/>
            <a:ext cx="116735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u="none" strike="noStrike" baseline="0" dirty="0">
                <a:solidFill>
                  <a:srgbClr val="FF0000"/>
                </a:solidFill>
                <a:latin typeface="Ubuntu"/>
              </a:rPr>
              <a:t>Histogram – Example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# Create data for the graph.</a:t>
            </a:r>
          </a:p>
          <a:p>
            <a:pPr algn="l"/>
            <a:r>
              <a:rPr lang="en-IN" sz="2400" b="0" i="0" u="none" strike="noStrike" baseline="0" dirty="0">
                <a:latin typeface="CourierNewPSMT"/>
              </a:rPr>
              <a:t>v &lt;- c(9,13,21,8,36,22,12,41,31,33,19)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# Give the chart file a name.</a:t>
            </a:r>
          </a:p>
          <a:p>
            <a:pPr algn="l"/>
            <a:r>
              <a:rPr lang="en-IN" sz="2400" b="0" i="0" u="none" strike="noStrike" baseline="0" dirty="0" err="1">
                <a:latin typeface="CourierNewPSMT"/>
              </a:rPr>
              <a:t>png</a:t>
            </a:r>
            <a:r>
              <a:rPr lang="en-IN" sz="2400" b="0" i="0" u="none" strike="noStrike" baseline="0" dirty="0">
                <a:latin typeface="CourierNewPSMT"/>
              </a:rPr>
              <a:t>(file = "histogram.png")</a:t>
            </a:r>
          </a:p>
          <a:p>
            <a:pPr algn="l"/>
            <a:r>
              <a:rPr lang="en-IN" sz="2400" b="0" i="0" u="none" strike="noStrike" baseline="0" dirty="0">
                <a:latin typeface="CourierNewPSMT"/>
              </a:rPr>
              <a:t># Create the histogram.</a:t>
            </a:r>
          </a:p>
          <a:p>
            <a:pPr algn="l"/>
            <a:r>
              <a:rPr lang="en-US" sz="2400" b="0" i="0" u="none" strike="noStrike" baseline="0" dirty="0">
                <a:latin typeface="CourierNewPSMT"/>
              </a:rPr>
              <a:t>hist(</a:t>
            </a:r>
            <a:r>
              <a:rPr lang="en-US" sz="2400" b="0" i="0" u="none" strike="noStrike" baseline="0" dirty="0" err="1">
                <a:latin typeface="CourierNewPSMT"/>
              </a:rPr>
              <a:t>v,xlab</a:t>
            </a:r>
            <a:r>
              <a:rPr lang="en-US" sz="2400" b="0" i="0" u="none" strike="noStrike" baseline="0" dirty="0">
                <a:latin typeface="CourierNewPSMT"/>
              </a:rPr>
              <a:t> = "</a:t>
            </a:r>
            <a:r>
              <a:rPr lang="en-US" sz="2400" b="0" i="0" u="none" strike="noStrike" baseline="0" dirty="0" err="1">
                <a:latin typeface="CourierNewPSMT"/>
              </a:rPr>
              <a:t>Weight",col</a:t>
            </a:r>
            <a:r>
              <a:rPr lang="en-US" sz="2400" b="0" i="0" u="none" strike="noStrike" baseline="0" dirty="0">
                <a:latin typeface="CourierNewPSMT"/>
              </a:rPr>
              <a:t> = "</a:t>
            </a:r>
            <a:r>
              <a:rPr lang="en-US" sz="2400" b="0" i="0" u="none" strike="noStrike" baseline="0" dirty="0" err="1">
                <a:latin typeface="CourierNewPSMT"/>
              </a:rPr>
              <a:t>yellow",border</a:t>
            </a:r>
            <a:r>
              <a:rPr lang="en-US" sz="2400" b="0" i="0" u="none" strike="noStrike" baseline="0" dirty="0">
                <a:latin typeface="CourierNewPSMT"/>
              </a:rPr>
              <a:t> = "blue")</a:t>
            </a:r>
          </a:p>
          <a:p>
            <a:pPr algn="l"/>
            <a:r>
              <a:rPr lang="en-IN" sz="2400" b="0" i="0" u="none" strike="noStrike" baseline="0" dirty="0">
                <a:latin typeface="CourierNewPSMT"/>
              </a:rPr>
              <a:t># Save the file.</a:t>
            </a:r>
          </a:p>
          <a:p>
            <a:pPr algn="l"/>
            <a:r>
              <a:rPr lang="en-IN" sz="2400" b="0" i="0" u="none" strike="noStrike" baseline="0" dirty="0" err="1">
                <a:latin typeface="CourierNewPSMT"/>
              </a:rPr>
              <a:t>dev.off</a:t>
            </a:r>
            <a:r>
              <a:rPr lang="en-IN" sz="2400" b="0" i="0" u="none" strike="noStrike" baseline="0" dirty="0">
                <a:latin typeface="CourierNewPSMT"/>
              </a:rPr>
              <a:t>()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FE673-AFC3-4919-A7B8-BBDE12C8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5" t="27092" r="32746" b="4608"/>
          <a:stretch/>
        </p:blipFill>
        <p:spPr>
          <a:xfrm>
            <a:off x="4829633" y="3124174"/>
            <a:ext cx="3369987" cy="34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33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8DF61-6BC8-4860-BF17-E086DD76834C}"/>
              </a:ext>
            </a:extLst>
          </p:cNvPr>
          <p:cNvSpPr txBox="1"/>
          <p:nvPr/>
        </p:nvSpPr>
        <p:spPr>
          <a:xfrm>
            <a:off x="351092" y="0"/>
            <a:ext cx="11241139" cy="498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 err="1"/>
              <a:t>barplot</a:t>
            </a:r>
            <a:endParaRPr lang="en-US" sz="2000" b="1" u="sng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X&lt;-c(0,1,2,3)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Prob&lt;-c(0.208,0.167,0.25,0.375)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N&lt;-c('A','B','C','D')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barplot</a:t>
            </a:r>
            <a:r>
              <a:rPr lang="en-US" sz="2000" dirty="0"/>
              <a:t>(</a:t>
            </a:r>
            <a:r>
              <a:rPr lang="en-US" sz="2000" dirty="0" err="1"/>
              <a:t>Prob,names</a:t>
            </a:r>
            <a:r>
              <a:rPr lang="en-US" sz="2000" dirty="0"/>
              <a:t>=</a:t>
            </a:r>
            <a:r>
              <a:rPr lang="en-US" sz="2000" dirty="0" err="1"/>
              <a:t>N,ylab</a:t>
            </a:r>
            <a:r>
              <a:rPr lang="en-US" sz="2000" dirty="0"/>
              <a:t>="Probability", main="RNA Residue Analysis")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B46DB-2B00-49DB-9892-38CE45BCA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" r="-4" b="-4"/>
          <a:stretch/>
        </p:blipFill>
        <p:spPr>
          <a:xfrm>
            <a:off x="5183500" y="2493044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34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6E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041FBF-0493-4431-98D3-A05B3E1E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A47105-3EDA-405E-AF16-11AA508C1ACA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77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7E9CBA-7D16-40C4-B75D-A7C379BA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89E1B7-0781-4052-B002-9B78A3901556}"/>
              </a:ext>
            </a:extLst>
          </p:cNvPr>
          <p:cNvSpPr txBox="1"/>
          <p:nvPr/>
        </p:nvSpPr>
        <p:spPr>
          <a:xfrm>
            <a:off x="5336498" y="1270516"/>
            <a:ext cx="6720591" cy="5212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latin typeface="Bookman Old Style" panose="02050604050505020204" pitchFamily="18" charset="0"/>
                <a:ea typeface="+mj-ea"/>
                <a:cs typeface="+mj-cs"/>
              </a:rPr>
              <a:t>              </a:t>
            </a:r>
            <a:r>
              <a:rPr lang="en-US" sz="2000" b="1" dirty="0">
                <a:solidFill>
                  <a:srgbClr val="FFFF00"/>
                </a:solidFill>
                <a:latin typeface="Bookman Old Style" panose="02050604050505020204" pitchFamily="18" charset="0"/>
                <a:ea typeface="+mj-ea"/>
                <a:cs typeface="+mj-cs"/>
              </a:rPr>
              <a:t>3. Predictive: What is likely to happen?</a:t>
            </a:r>
          </a:p>
          <a:p>
            <a:pPr marL="107950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Bookman Old Style" panose="02050604050505020204" pitchFamily="18" charset="0"/>
              </a:rPr>
              <a:t>With the help of predictive analysis, determine the future outcome. </a:t>
            </a:r>
          </a:p>
          <a:p>
            <a:pPr marL="107950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Bookman Old Style" panose="02050604050505020204" pitchFamily="18" charset="0"/>
              </a:rPr>
              <a:t>Based on the analysis of the historical data, we are able to forecast the future. </a:t>
            </a:r>
          </a:p>
          <a:p>
            <a:pPr marL="107950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Bookman Old Style" panose="02050604050505020204" pitchFamily="18" charset="0"/>
              </a:rPr>
              <a:t>With the help of data analytics,  technological advancements and machine learning, we are able to obtain predictive about the future effectively.</a:t>
            </a:r>
          </a:p>
          <a:p>
            <a:pPr marL="107950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Bookman Old Style" panose="02050604050505020204" pitchFamily="18" charset="0"/>
              </a:rPr>
              <a:t>Predictive analytics is a complex field that requires a large amount of data, skilled implementation of predictive models. </a:t>
            </a:r>
          </a:p>
          <a:p>
            <a:pPr marL="1079500" indent="-539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Bookman Old Style" panose="02050604050505020204" pitchFamily="18" charset="0"/>
              </a:rPr>
              <a:t>Its tuning to obtain accurate predictions.</a:t>
            </a:r>
            <a:endParaRPr lang="en-US" sz="2000" b="1" dirty="0"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88135ED-1743-4541-913F-4D7449247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r="28032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847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3E3490-B59E-4DC8-B54B-7BF51BDCB8AC}"/>
              </a:ext>
            </a:extLst>
          </p:cNvPr>
          <p:cNvSpPr txBox="1"/>
          <p:nvPr/>
        </p:nvSpPr>
        <p:spPr>
          <a:xfrm>
            <a:off x="7315200" y="-262328"/>
            <a:ext cx="4751882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FFFF00"/>
                </a:solidFill>
                <a:latin typeface="Bookman Old Style" panose="02050604050505020204" pitchFamily="18" charset="0"/>
                <a:ea typeface="+mj-ea"/>
                <a:cs typeface="+mj-cs"/>
              </a:rPr>
              <a:t>4. Prescriptive: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FFFF00"/>
                </a:solidFill>
                <a:latin typeface="Bookman Old Style" panose="02050604050505020204" pitchFamily="18" charset="0"/>
                <a:ea typeface="+mj-ea"/>
                <a:cs typeface="+mj-cs"/>
              </a:rPr>
              <a:t>    What do I need to do?</a:t>
            </a:r>
          </a:p>
          <a:p>
            <a:pPr marL="449263" indent="-36036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Understanding of </a:t>
            </a:r>
          </a:p>
          <a:p>
            <a:pPr marL="906463" lvl="1" indent="-36036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what has happened, </a:t>
            </a:r>
          </a:p>
          <a:p>
            <a:pPr marL="906463" lvl="1" indent="-36036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why it has happened. </a:t>
            </a:r>
          </a:p>
          <a:p>
            <a:pPr marL="906463" lvl="1" indent="-360363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variety of “what-might-happen” analysis. </a:t>
            </a:r>
          </a:p>
          <a:p>
            <a:pPr marL="449263" indent="-36036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help the user determine the best solutions of action to take. </a:t>
            </a:r>
          </a:p>
          <a:p>
            <a:pPr marL="449263" indent="-360363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Prescriptive analysis is typically not just with one individual action but is in fact a host of other actions. </a:t>
            </a:r>
          </a:p>
          <a:p>
            <a:pPr marL="449263" indent="-360363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</a:rPr>
              <a:t>Best route home and considering the distance of each route, the speed</a:t>
            </a:r>
            <a:endParaRPr lang="en-US" sz="2200" b="1" dirty="0"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8" name="Picture 7" descr="A group of items on a table&#10;&#10;Description automatically generated">
            <a:extLst>
              <a:ext uri="{FF2B5EF4-FFF2-40B4-BE49-F238E27FC236}">
                <a16:creationId xmlns:a16="http://schemas.microsoft.com/office/drawing/2014/main" id="{4D3073B0-500B-4132-A9B3-9E6C39187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18591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303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5841</Words>
  <Application>Microsoft Office PowerPoint</Application>
  <PresentationFormat>Widescreen</PresentationFormat>
  <Paragraphs>752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Aharoni</vt:lpstr>
      <vt:lpstr>Arial</vt:lpstr>
      <vt:lpstr>Bookman Old Style</vt:lpstr>
      <vt:lpstr>Calibri</vt:lpstr>
      <vt:lpstr>Calibri Light</vt:lpstr>
      <vt:lpstr>Cambria</vt:lpstr>
      <vt:lpstr>CourierNewPSMT</vt:lpstr>
      <vt:lpstr>Ubuntu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123</dc:creator>
  <cp:lastModifiedBy>DELL</cp:lastModifiedBy>
  <cp:revision>3</cp:revision>
  <dcterms:created xsi:type="dcterms:W3CDTF">2020-07-21T21:49:53Z</dcterms:created>
  <dcterms:modified xsi:type="dcterms:W3CDTF">2024-04-10T04:52:42Z</dcterms:modified>
</cp:coreProperties>
</file>